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370" r:id="rId2"/>
    <p:sldId id="257" r:id="rId3"/>
    <p:sldId id="292" r:id="rId4"/>
    <p:sldId id="305" r:id="rId5"/>
    <p:sldId id="293" r:id="rId6"/>
    <p:sldId id="306" r:id="rId7"/>
    <p:sldId id="341" r:id="rId8"/>
    <p:sldId id="310" r:id="rId9"/>
    <p:sldId id="307" r:id="rId10"/>
    <p:sldId id="309" r:id="rId11"/>
    <p:sldId id="311" r:id="rId12"/>
    <p:sldId id="312" r:id="rId13"/>
    <p:sldId id="313" r:id="rId14"/>
    <p:sldId id="315" r:id="rId15"/>
    <p:sldId id="316" r:id="rId16"/>
    <p:sldId id="314" r:id="rId17"/>
    <p:sldId id="366" r:id="rId18"/>
    <p:sldId id="325" r:id="rId19"/>
    <p:sldId id="317" r:id="rId20"/>
    <p:sldId id="324" r:id="rId21"/>
    <p:sldId id="318" r:id="rId22"/>
    <p:sldId id="319" r:id="rId23"/>
    <p:sldId id="326" r:id="rId24"/>
    <p:sldId id="320" r:id="rId25"/>
    <p:sldId id="321" r:id="rId26"/>
    <p:sldId id="343" r:id="rId27"/>
    <p:sldId id="322" r:id="rId28"/>
    <p:sldId id="323" r:id="rId29"/>
    <p:sldId id="327" r:id="rId30"/>
    <p:sldId id="328" r:id="rId31"/>
    <p:sldId id="329" r:id="rId32"/>
    <p:sldId id="344" r:id="rId33"/>
    <p:sldId id="330" r:id="rId34"/>
    <p:sldId id="345" r:id="rId35"/>
    <p:sldId id="331" r:id="rId36"/>
    <p:sldId id="332" r:id="rId37"/>
    <p:sldId id="369" r:id="rId38"/>
    <p:sldId id="333" r:id="rId39"/>
    <p:sldId id="334" r:id="rId40"/>
    <p:sldId id="335" r:id="rId41"/>
    <p:sldId id="336" r:id="rId42"/>
    <p:sldId id="337" r:id="rId43"/>
    <p:sldId id="338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374" autoAdjust="0"/>
  </p:normalViewPr>
  <p:slideViewPr>
    <p:cSldViewPr>
      <p:cViewPr varScale="1">
        <p:scale>
          <a:sx n="117" d="100"/>
          <a:sy n="117" d="100"/>
        </p:scale>
        <p:origin x="192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6E994-3462-4D34-8EA3-DE2A933BE46E}" type="datetimeFigureOut">
              <a:rPr lang="en-US" smtClean="0"/>
              <a:pPr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7593C-8663-4F79-B860-72C1D2FC0A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2ADD1-150A-4AF5-9198-16BA8D1097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25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593C-8663-4F79-B860-72C1D2FC0A8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lighting of the fish may vary, there could be shadows cast by neighboring equipment, the conveyor belt might shake — all reducing the reliability of the feature values actually measured.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593C-8663-4F79-B860-72C1D2FC0A8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7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lighting of the fish may vary, there could be shadows cast by neighboring equipment, the conveyor belt might shake — all reducing the reliability of the feature values actually measured.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593C-8663-4F79-B860-72C1D2FC0A8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40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lighting of the fish may vary, there could be shadows cast by neighboring equipment, the conveyor belt might shake — all reducing the reliability of the feature values actually measured.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593C-8663-4F79-B860-72C1D2FC0A8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593C-8663-4F79-B860-72C1D2FC0A8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8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Inter- intra-class variations!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593C-8663-4F79-B860-72C1D2FC0A8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82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027E3-5DE2-42E3-896D-03ADA4B320B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8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593C-8663-4F79-B860-72C1D2FC0A8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0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7593C-8663-4F79-B860-72C1D2FC0A8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83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DA10-8A72-4E25-A0FE-30D01EA21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73E64-28DE-49E1-9428-C568F61B7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E04C-6628-421E-BF07-CB366E5E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9D66-244D-4AA1-9BEF-7F3E311FB230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B6991-F76E-492B-947E-E31924A2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C1ED1-546F-4600-B325-45BC6FF9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5A4F-2B50-4259-A8D4-08EF2BC3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1D808-A7FA-4955-ABB6-4FF6229DA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E49FB-7E53-4BC3-BD4B-027ED3A5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2C8E-14FF-4DEA-994C-11B05A0F0185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583B2-F26C-4BDD-9F51-508EDF5A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FBFE-3CFC-4185-BE87-A94ECD781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9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DCEFC-F63A-4339-B741-EEA7383881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A149B-E78D-4448-91C2-A43E45CA9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F613-D9D0-41B0-9B99-C4472FEE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F029-E6A2-493D-8857-349088F938EE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B4F8F-483C-4B2A-AE73-685039E1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9E940-9EB9-4858-8CFC-16738BB9D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CFBD-0D1A-46D9-9716-9058F9E7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1FFF3-73D8-4980-8FBE-44AC5E6C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B7530-998F-469A-A745-751986939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1F90-C47C-4024-AF07-D95E1F5F7D61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A06F-419F-4B62-878F-61108039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3A99A-B6B0-4C1C-9F10-D11FB5E8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6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EBE7E-2845-4A7C-AD35-0F0EED5B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50893-2297-4F68-89BB-4651A252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655A-78D6-40AA-83D5-71066879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ACDF-1E77-4855-B5F3-41717C50FD51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588B6-7DE8-471C-8959-A904A5CD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408F-106B-4777-8ED1-C1D4F4B4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C637-625E-4A50-8191-FA494244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E6F5D-1EFE-493C-ABD0-5C458DF6E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9D172-637C-45A6-B56D-62990DC9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89B10-27FE-4ADA-9375-784443001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19C5-F899-485E-8850-3ADDA1992248}" type="datetime1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FFED8-D18C-4373-BACA-D415CF408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D09DC-F58A-43B8-A410-FCA6C5C8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3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9CB4-A3D1-4A38-BE2C-942DB66B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B3E00-1A53-46B2-B76E-629C0251D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6B443-DE11-4D4B-911C-795FFCA68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3DF36-D128-4219-B58C-0EAE01D61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C9D97-DF1C-49C7-B69D-7845552F2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B785F-8A24-4431-8F36-3B975FCD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A868E-8179-4F70-B38A-6256CAACEF8A}" type="datetime1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5721-5776-4B73-AB5D-254BA04F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9730F-7AF2-437A-A38D-0E3B4FA9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21A1-BCE1-4E68-A8A3-EA3152F8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631FD4-743F-463E-AB05-A78DDFA9A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6E8FD-359C-4C7F-B9E2-7AE6CD55C3FB}" type="datetime1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CAE35-2076-4982-B9C2-B1F328E5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F205B-DD55-4695-8C78-B8DCBF9C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0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1F3DC-7601-47FE-A261-D231BB49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FBDB-39EF-4D8C-9838-BE06A814720B}" type="datetime1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4C18A-0C93-4F82-B434-75F5D1794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22293-2BB2-4586-A6B1-D31EAC0F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8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AA39-2914-474F-AE2D-ADC754FC6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CA10-7D04-41C7-8CD4-90CFFB7E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95487-2BD5-4F0A-8BFE-2E3180D90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99452-96B7-4896-BECF-68AFD242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9799-C341-4B15-A973-2F4341C4FCAD}" type="datetime1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D1922-0D0C-42CD-89B5-47511C49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F3085-4456-4E7D-BAD0-11EB1FF9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88CE-0A14-4450-B262-49D9E8E3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DBE2C-FAFA-4760-B43C-D115AA81E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79CC4-9872-418D-9074-334E57106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FB505-ECB7-4299-B6BD-DC7731D2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55264-6612-408D-AB7E-EB7840F4543A}" type="datetime1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59106-E023-46FC-ADFB-AA55EF23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1F851-824A-4F43-B7F7-CF8ECCE0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0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AE3EEE-EC0C-4281-B7F4-BE36C4E4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18D86-5160-4A90-8E59-28609617E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E437D-D359-4447-925F-9A6DE69048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CA884-0D9E-4BD9-AE36-90427F1F37E1}" type="datetime1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0017A-2D2D-4C36-8598-5F4C76954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DC2F-A859-45A9-995F-1943856AD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56B3D-8988-4639-A8FA-CCD603D2D3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7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/Users/Mahos/Desktop/CS%20677%20Pattern%20Recognition%20Spring%202013/Chapter%201/3Dcup.wmv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5595" y="728664"/>
            <a:ext cx="3738610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100" dirty="0"/>
              <a:t>Pattern Recognition</a:t>
            </a:r>
            <a:br>
              <a:rPr lang="en-US" sz="3100" dirty="0"/>
            </a:br>
            <a:r>
              <a:rPr lang="en-US" sz="3100" dirty="0"/>
              <a:t>ECSE 4410/6410 CAPA </a:t>
            </a:r>
            <a:br>
              <a:rPr lang="en-US" sz="3100" dirty="0"/>
            </a:br>
            <a:r>
              <a:rPr lang="en-US" sz="3100" dirty="0"/>
              <a:t>Spring 2022</a:t>
            </a:r>
            <a:br>
              <a:rPr lang="en-US" sz="3100" dirty="0"/>
            </a:br>
            <a:br>
              <a:rPr lang="en-US" sz="3100" dirty="0"/>
            </a:br>
            <a:r>
              <a:rPr lang="en-US" sz="3100" u="sng" dirty="0"/>
              <a:t>Supportive Material </a:t>
            </a:r>
            <a:r>
              <a:rPr lang="en-US" sz="3100" dirty="0"/>
              <a:t>Part II</a:t>
            </a:r>
            <a:br>
              <a:rPr lang="en-US" sz="3100" dirty="0"/>
            </a:br>
            <a:endParaRPr lang="en-US" sz="31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5594" y="4072045"/>
            <a:ext cx="4139805" cy="205728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Course Instructor - Thirimachos Bourlai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Fall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71291-B434-4872-9057-ABB7EC52C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09" r="5032"/>
          <a:stretch/>
        </p:blipFill>
        <p:spPr>
          <a:xfrm>
            <a:off x="20" y="10"/>
            <a:ext cx="4504114" cy="68579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1200" y="6397891"/>
            <a:ext cx="370856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Please Check the 2022 Syllabus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28CCE-CE02-4587-9F23-B6EF45E11040}"/>
              </a:ext>
            </a:extLst>
          </p:cNvPr>
          <p:cNvSpPr/>
          <p:nvPr/>
        </p:nvSpPr>
        <p:spPr>
          <a:xfrm>
            <a:off x="-13568" y="2819400"/>
            <a:ext cx="17172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Lecture #8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458200" cy="4389120"/>
          </a:xfrm>
        </p:spPr>
        <p:txBody>
          <a:bodyPr>
            <a:normAutofit/>
          </a:bodyPr>
          <a:lstStyle/>
          <a:p>
            <a:r>
              <a:rPr lang="en-US" b="1" dirty="0"/>
              <a:t>Feature extraction</a:t>
            </a:r>
          </a:p>
          <a:p>
            <a:pPr lvl="1">
              <a:buNone/>
            </a:pPr>
            <a:r>
              <a:rPr lang="en-US" dirty="0"/>
              <a:t>– </a:t>
            </a:r>
            <a:r>
              <a:rPr lang="en-US" b="1" dirty="0"/>
              <a:t>Discriminative</a:t>
            </a:r>
            <a:r>
              <a:rPr lang="en-US" dirty="0"/>
              <a:t> features</a:t>
            </a:r>
          </a:p>
          <a:p>
            <a:pPr lvl="1">
              <a:buNone/>
            </a:pPr>
            <a:r>
              <a:rPr lang="en-US" dirty="0"/>
              <a:t>– </a:t>
            </a:r>
            <a:r>
              <a:rPr lang="en-US" b="1" dirty="0"/>
              <a:t>Invariant</a:t>
            </a:r>
            <a:r>
              <a:rPr lang="en-US" dirty="0"/>
              <a:t> features with respect to translation, rotation and scale</a:t>
            </a:r>
          </a:p>
          <a:p>
            <a:r>
              <a:rPr lang="en-US" b="1" dirty="0"/>
              <a:t>Classification</a:t>
            </a:r>
          </a:p>
          <a:p>
            <a:pPr lvl="1">
              <a:buNone/>
            </a:pPr>
            <a:r>
              <a:rPr lang="en-US" dirty="0"/>
              <a:t>– </a:t>
            </a:r>
            <a:r>
              <a:rPr lang="en-US" b="1" dirty="0"/>
              <a:t>Use</a:t>
            </a:r>
            <a:r>
              <a:rPr lang="en-US" dirty="0"/>
              <a:t> a feature vector </a:t>
            </a:r>
            <a:r>
              <a:rPr lang="en-US" u="sng" dirty="0"/>
              <a:t>provided by a feature extractor</a:t>
            </a:r>
            <a:r>
              <a:rPr lang="en-US" dirty="0"/>
              <a:t> to </a:t>
            </a:r>
            <a:r>
              <a:rPr lang="en-US" b="1" dirty="0"/>
              <a:t>assign</a:t>
            </a:r>
            <a:r>
              <a:rPr lang="en-US" dirty="0"/>
              <a:t> the object to a category</a:t>
            </a:r>
          </a:p>
          <a:p>
            <a:r>
              <a:rPr lang="en-US" b="1" dirty="0"/>
              <a:t>Post Processing</a:t>
            </a:r>
          </a:p>
          <a:p>
            <a:pPr lvl="1">
              <a:buNone/>
            </a:pPr>
            <a:r>
              <a:rPr lang="en-US" dirty="0"/>
              <a:t>– </a:t>
            </a:r>
            <a:r>
              <a:rPr lang="en-US" b="1" dirty="0"/>
              <a:t>Exploit</a:t>
            </a:r>
            <a:r>
              <a:rPr lang="en-US" dirty="0"/>
              <a:t> context (other than the target pattern itself) to improve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The Design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0" lvl="1" indent="-457200">
              <a:buNone/>
            </a:pPr>
            <a:r>
              <a:rPr lang="en-US" sz="3200" dirty="0"/>
              <a:t>• 	Data collection</a:t>
            </a:r>
          </a:p>
          <a:p>
            <a:pPr marL="822960" lvl="1" indent="-457200">
              <a:buNone/>
            </a:pPr>
            <a:r>
              <a:rPr lang="en-US" sz="3200" dirty="0"/>
              <a:t>• 	Feature Choice</a:t>
            </a:r>
          </a:p>
          <a:p>
            <a:pPr marL="822960" lvl="1" indent="-457200">
              <a:buNone/>
            </a:pPr>
            <a:r>
              <a:rPr lang="en-US" sz="3200" dirty="0"/>
              <a:t>• 	Model Choice</a:t>
            </a:r>
          </a:p>
          <a:p>
            <a:pPr marL="822960" lvl="1" indent="-457200">
              <a:buNone/>
            </a:pPr>
            <a:r>
              <a:rPr lang="en-US" sz="3200" dirty="0"/>
              <a:t>• 	Training</a:t>
            </a:r>
          </a:p>
          <a:p>
            <a:pPr marL="822960" lvl="1" indent="-457200">
              <a:buNone/>
            </a:pPr>
            <a:r>
              <a:rPr lang="en-US" sz="3200" dirty="0"/>
              <a:t>• 	Evaluation</a:t>
            </a:r>
          </a:p>
          <a:p>
            <a:pPr marL="822960" lvl="1" indent="-457200">
              <a:buNone/>
            </a:pPr>
            <a:r>
              <a:rPr lang="en-US" sz="3200" dirty="0"/>
              <a:t>• 	Computational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Design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lum bright="-18000" contrast="44000"/>
          </a:blip>
          <a:srcRect/>
          <a:stretch>
            <a:fillRect/>
          </a:stretch>
        </p:blipFill>
        <p:spPr bwMode="auto">
          <a:xfrm>
            <a:off x="2362200" y="1981200"/>
            <a:ext cx="453489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lum bright="-12000" contrast="20000"/>
          </a:blip>
          <a:srcRect/>
          <a:stretch>
            <a:fillRect/>
          </a:stretch>
        </p:blipFill>
        <p:spPr bwMode="auto">
          <a:xfrm>
            <a:off x="2362200" y="1828800"/>
            <a:ext cx="4724400" cy="4247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685800"/>
            <a:ext cx="8229600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 Flow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1828800"/>
            <a:ext cx="8229600" cy="438912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An </a:t>
            </a:r>
            <a:r>
              <a:rPr lang="en-US" b="1" u="sng" dirty="0"/>
              <a:t>ideal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feature extractor </a:t>
            </a:r>
            <a:r>
              <a:rPr lang="en-US" dirty="0"/>
              <a:t>=&gt; a representation that makes the job of the classifier trivial </a:t>
            </a:r>
            <a:r>
              <a:rPr lang="en-US" sz="2400" i="1" dirty="0"/>
              <a:t>[or an </a:t>
            </a:r>
            <a:r>
              <a:rPr lang="en-US" sz="2400" i="1" dirty="0">
                <a:solidFill>
                  <a:srgbClr val="FF0000"/>
                </a:solidFill>
              </a:rPr>
              <a:t>omnipotent classifier</a:t>
            </a:r>
            <a:r>
              <a:rPr lang="en-US" sz="2400" i="1" dirty="0"/>
              <a:t> </a:t>
            </a:r>
            <a:r>
              <a:rPr lang="en-US" sz="2400" i="1" u="sng" dirty="0"/>
              <a:t>would not need</a:t>
            </a:r>
            <a:r>
              <a:rPr lang="en-US" sz="2400" i="1" dirty="0"/>
              <a:t> the help of a sophisticated feature extractor]</a:t>
            </a:r>
            <a:endParaRPr lang="en-US" i="1" dirty="0"/>
          </a:p>
          <a:p>
            <a:pPr marL="342900" indent="-342900">
              <a:buNone/>
            </a:pPr>
            <a:endParaRPr lang="en-US" dirty="0"/>
          </a:p>
          <a:p>
            <a:pPr marL="342900" indent="-342900"/>
            <a:r>
              <a:rPr lang="en-US" dirty="0"/>
              <a:t>The task of FE is </a:t>
            </a:r>
            <a:r>
              <a:rPr lang="en-US" u="sng" dirty="0"/>
              <a:t>much more problem and domain dependent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than is classification</a:t>
            </a:r>
          </a:p>
          <a:p>
            <a:pPr marL="640080" lvl="2" indent="0">
              <a:buNone/>
            </a:pPr>
            <a:r>
              <a:rPr lang="en-US" dirty="0"/>
              <a:t>e.g. A good FE for sorting fish would surely be of little use for identifying fingerprints etc.</a:t>
            </a:r>
          </a:p>
          <a:p>
            <a:pPr marL="640080" lvl="2" indent="0">
              <a:buNone/>
            </a:pPr>
            <a:endParaRPr lang="en-US" dirty="0"/>
          </a:p>
          <a:p>
            <a:pPr marL="342900" indent="-342900">
              <a:buClr>
                <a:schemeClr val="tx1"/>
              </a:buClr>
              <a:buSzPct val="80000"/>
              <a:buFont typeface="Wingdings" pitchFamily="2" charset="2"/>
              <a:buChar char="q"/>
            </a:pPr>
            <a:r>
              <a:rPr lang="en-US" i="1" dirty="0">
                <a:solidFill>
                  <a:srgbClr val="0070C0"/>
                </a:solidFill>
              </a:rPr>
              <a:t>How do we know which features are most promising? </a:t>
            </a:r>
          </a:p>
          <a:p>
            <a:pPr marL="342900" indent="-342900">
              <a:buClr>
                <a:schemeClr val="tx1"/>
              </a:buClr>
              <a:buSzPct val="80000"/>
              <a:buFont typeface="Wingdings" pitchFamily="2" charset="2"/>
              <a:buChar char="q"/>
            </a:pPr>
            <a:r>
              <a:rPr lang="en-US" i="1" dirty="0">
                <a:solidFill>
                  <a:srgbClr val="0070C0"/>
                </a:solidFill>
              </a:rPr>
              <a:t>Are there ways to automatically learn which features are best for the classifier? </a:t>
            </a:r>
          </a:p>
          <a:p>
            <a:pPr marL="342900" indent="-342900">
              <a:buClr>
                <a:schemeClr val="tx1"/>
              </a:buClr>
              <a:buSzPct val="80000"/>
              <a:buFont typeface="Wingdings" pitchFamily="2" charset="2"/>
              <a:buChar char="q"/>
            </a:pPr>
            <a:r>
              <a:rPr lang="en-US" i="1" dirty="0">
                <a:solidFill>
                  <a:srgbClr val="0070C0"/>
                </a:solidFill>
              </a:rPr>
              <a:t>How many shall we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 descr="http://www.leeroysramblings.com/Fishing%20images/Black_Sea_Ba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514600"/>
            <a:ext cx="3248063" cy="1659656"/>
          </a:xfrm>
          <a:prstGeom prst="rect">
            <a:avLst/>
          </a:prstGeom>
          <a:noFill/>
        </p:spPr>
      </p:pic>
      <p:pic>
        <p:nvPicPr>
          <p:cNvPr id="6" name="Picture 4" descr="http://www.jbgorganic.com/blog/wp-content/uploads/2011/06/European-Sea-Bas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1" y="4572000"/>
            <a:ext cx="3429482" cy="1568988"/>
          </a:xfrm>
          <a:prstGeom prst="rect">
            <a:avLst/>
          </a:prstGeom>
          <a:noFill/>
        </p:spPr>
      </p:pic>
      <p:pic>
        <p:nvPicPr>
          <p:cNvPr id="7" name="Picture 2" descr="http://www.leeroysramblings.com/Fishing%20images/Black_Sea_Bass.jpg"/>
          <p:cNvPicPr>
            <a:picLocks noChangeAspect="1" noChangeArrowheads="1"/>
          </p:cNvPicPr>
          <p:nvPr/>
        </p:nvPicPr>
        <p:blipFill>
          <a:blip r:embed="rId2" cstate="print">
            <a:lum contrast="52000"/>
          </a:blip>
          <a:srcRect/>
          <a:stretch>
            <a:fillRect/>
          </a:stretch>
        </p:blipFill>
        <p:spPr bwMode="auto">
          <a:xfrm>
            <a:off x="4877281" y="2514600"/>
            <a:ext cx="3248063" cy="1659656"/>
          </a:xfrm>
          <a:prstGeom prst="rect">
            <a:avLst/>
          </a:prstGeom>
          <a:noFill/>
        </p:spPr>
      </p:pic>
      <p:pic>
        <p:nvPicPr>
          <p:cNvPr id="8" name="Picture 4" descr="http://www.jbgorganic.com/blog/wp-content/uploads/2011/06/European-Sea-Bass1.jpg"/>
          <p:cNvPicPr>
            <a:picLocks noChangeAspect="1" noChangeArrowheads="1"/>
          </p:cNvPicPr>
          <p:nvPr/>
        </p:nvPicPr>
        <p:blipFill>
          <a:blip r:embed="rId3" cstate="print">
            <a:lum contrast="52000"/>
          </a:blip>
          <a:srcRect/>
          <a:stretch>
            <a:fillRect/>
          </a:stretch>
        </p:blipFill>
        <p:spPr bwMode="auto">
          <a:xfrm>
            <a:off x="4876800" y="4562665"/>
            <a:ext cx="3429482" cy="156898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62000" y="1143000"/>
            <a:ext cx="293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</a:t>
            </a:r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riginal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29200" y="1066800"/>
            <a:ext cx="3153427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Contrast </a:t>
            </a:r>
          </a:p>
          <a:p>
            <a:pPr algn="ctr"/>
            <a:r>
              <a:rPr lang="en-US" sz="32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high and low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leeroysramblings.com/Fishing%20images/Black_Sea_Ba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295400"/>
            <a:ext cx="3248063" cy="1659656"/>
          </a:xfrm>
          <a:prstGeom prst="rect">
            <a:avLst/>
          </a:prstGeom>
          <a:noFill/>
        </p:spPr>
      </p:pic>
      <p:pic>
        <p:nvPicPr>
          <p:cNvPr id="6" name="Picture 4" descr="http://www.jbgorganic.com/blog/wp-content/uploads/2011/06/European-Sea-Bass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724400"/>
            <a:ext cx="3429482" cy="1568988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720578" y="152400"/>
            <a:ext cx="2937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</a:t>
            </a:r>
            <a:r>
              <a:rPr lang="en-US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riginal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8600" y="1143000"/>
            <a:ext cx="3810000" cy="5334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409718" y="38100"/>
            <a:ext cx="3277082" cy="6781800"/>
            <a:chOff x="4952518" y="76200"/>
            <a:chExt cx="3277082" cy="6781800"/>
          </a:xfrm>
        </p:grpSpPr>
        <p:pic>
          <p:nvPicPr>
            <p:cNvPr id="7" name="Picture 2" descr="http://www.leeroysramblings.com/Fishing%20images/Black_Sea_Bass.jpg"/>
            <p:cNvPicPr>
              <a:picLocks noChangeAspect="1" noChangeArrowheads="1"/>
            </p:cNvPicPr>
            <p:nvPr/>
          </p:nvPicPr>
          <p:blipFill>
            <a:blip r:embed="rId2" cstate="print">
              <a:lum bright="-38000"/>
            </a:blip>
            <a:srcRect/>
            <a:stretch>
              <a:fillRect/>
            </a:stretch>
          </p:blipFill>
          <p:spPr bwMode="auto">
            <a:xfrm>
              <a:off x="4952518" y="76200"/>
              <a:ext cx="3277082" cy="1659656"/>
            </a:xfrm>
            <a:prstGeom prst="rect">
              <a:avLst/>
            </a:prstGeom>
            <a:noFill/>
          </p:spPr>
        </p:pic>
        <p:pic>
          <p:nvPicPr>
            <p:cNvPr id="9" name="Picture 2" descr="http://www.leeroysramblings.com/Fishing%20images/Black_Sea_Bass.jpg"/>
            <p:cNvPicPr>
              <a:picLocks noChangeAspect="1" noChangeArrowheads="1"/>
            </p:cNvPicPr>
            <p:nvPr/>
          </p:nvPicPr>
          <p:blipFill>
            <a:blip r:embed="rId2" cstate="print">
              <a:lum bright="24000"/>
            </a:blip>
            <a:srcRect/>
            <a:stretch>
              <a:fillRect/>
            </a:stretch>
          </p:blipFill>
          <p:spPr bwMode="auto">
            <a:xfrm>
              <a:off x="4952518" y="1743075"/>
              <a:ext cx="3277082" cy="1659656"/>
            </a:xfrm>
            <a:prstGeom prst="rect">
              <a:avLst/>
            </a:prstGeom>
            <a:noFill/>
          </p:spPr>
        </p:pic>
        <p:pic>
          <p:nvPicPr>
            <p:cNvPr id="10" name="Picture 4" descr="http://www.jbgorganic.com/blog/wp-content/uploads/2011/06/European-Sea-Bass1.jpg"/>
            <p:cNvPicPr>
              <a:picLocks noChangeAspect="1" noChangeArrowheads="1"/>
            </p:cNvPicPr>
            <p:nvPr/>
          </p:nvPicPr>
          <p:blipFill>
            <a:blip r:embed="rId3" cstate="print">
              <a:lum bright="-38000"/>
            </a:blip>
            <a:srcRect/>
            <a:stretch>
              <a:fillRect/>
            </a:stretch>
          </p:blipFill>
          <p:spPr bwMode="auto">
            <a:xfrm>
              <a:off x="4952518" y="3581400"/>
              <a:ext cx="3277082" cy="1568988"/>
            </a:xfrm>
            <a:prstGeom prst="rect">
              <a:avLst/>
            </a:prstGeom>
            <a:noFill/>
          </p:spPr>
        </p:pic>
        <p:pic>
          <p:nvPicPr>
            <p:cNvPr id="12" name="Picture 4" descr="http://www.jbgorganic.com/blog/wp-content/uploads/2011/06/European-Sea-Bass1.jpg"/>
            <p:cNvPicPr>
              <a:picLocks noChangeAspect="1" noChangeArrowheads="1"/>
            </p:cNvPicPr>
            <p:nvPr/>
          </p:nvPicPr>
          <p:blipFill>
            <a:blip r:embed="rId3" cstate="print">
              <a:lum bright="20000"/>
            </a:blip>
            <a:srcRect/>
            <a:stretch>
              <a:fillRect/>
            </a:stretch>
          </p:blipFill>
          <p:spPr bwMode="auto">
            <a:xfrm>
              <a:off x="4952518" y="5222337"/>
              <a:ext cx="3277082" cy="1568988"/>
            </a:xfrm>
            <a:prstGeom prst="rect">
              <a:avLst/>
            </a:prstGeom>
            <a:noFill/>
          </p:spPr>
        </p:pic>
        <p:sp>
          <p:nvSpPr>
            <p:cNvPr id="15" name="Rectangle 14"/>
            <p:cNvSpPr/>
            <p:nvPr/>
          </p:nvSpPr>
          <p:spPr>
            <a:xfrm>
              <a:off x="4953000" y="76200"/>
              <a:ext cx="3276600" cy="67818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4419600" y="2340114"/>
            <a:ext cx="8082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B^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19600" y="5692914"/>
            <a:ext cx="8082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B^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30019" y="609600"/>
            <a:ext cx="7873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r>
              <a:rPr lang="az-Cyrl-AZ" sz="4000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ѵ</a:t>
            </a:r>
            <a:endParaRPr lang="en-US" sz="4000" b="1" cap="none" spc="0" dirty="0">
              <a:ln w="1905"/>
              <a:solidFill>
                <a:srgbClr val="FFC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22805" y="3962400"/>
            <a:ext cx="8018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r>
              <a:rPr lang="az-Cyrl-AZ" sz="4000" cap="none" spc="0" dirty="0">
                <a:ln w="1905"/>
                <a:solidFill>
                  <a:srgbClr val="FFC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ѵ</a:t>
            </a:r>
            <a:endParaRPr lang="en-US" sz="4000" cap="none" spc="0" dirty="0">
              <a:ln w="1905"/>
              <a:solidFill>
                <a:srgbClr val="FFC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 anchor="ctr"/>
          <a:lstStyle/>
          <a:p>
            <a:r>
              <a:rPr lang="en-US" dirty="0"/>
              <a:t>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89120"/>
          </a:xfrm>
        </p:spPr>
        <p:txBody>
          <a:bodyPr>
            <a:noAutofit/>
          </a:bodyPr>
          <a:lstStyle/>
          <a:p>
            <a:r>
              <a:rPr lang="en-US" sz="2400" b="1" u="sng" dirty="0">
                <a:solidFill>
                  <a:srgbClr val="0070C0"/>
                </a:solidFill>
              </a:rPr>
              <a:t>General Definition</a:t>
            </a:r>
            <a:r>
              <a:rPr lang="en-US" sz="2400" b="1" dirty="0">
                <a:solidFill>
                  <a:srgbClr val="0070C0"/>
                </a:solidFill>
              </a:rPr>
              <a:t>: any property of the sensed pattern due </a:t>
            </a:r>
            <a:r>
              <a:rPr lang="en-US" sz="2400" b="1" dirty="0">
                <a:solidFill>
                  <a:srgbClr val="00B050"/>
                </a:solidFill>
              </a:rPr>
              <a:t>not to the true underlying model </a:t>
            </a:r>
            <a:r>
              <a:rPr lang="en-US" sz="2400" b="1" dirty="0">
                <a:solidFill>
                  <a:srgbClr val="0070C0"/>
                </a:solidFill>
              </a:rPr>
              <a:t>but instead </a:t>
            </a:r>
            <a:r>
              <a:rPr lang="en-US" sz="2400" b="1" u="sng" dirty="0">
                <a:solidFill>
                  <a:srgbClr val="0070C0"/>
                </a:solidFill>
              </a:rPr>
              <a:t>to randomness in the world or the sensors</a:t>
            </a:r>
          </a:p>
          <a:p>
            <a:pPr lvl="1">
              <a:buNone/>
            </a:pPr>
            <a:r>
              <a:rPr lang="en-US" sz="2200" dirty="0"/>
              <a:t>	</a:t>
            </a:r>
            <a:r>
              <a:rPr lang="en-US" sz="2200" dirty="0">
                <a:solidFill>
                  <a:srgbClr val="C00000"/>
                </a:solidFill>
              </a:rPr>
              <a:t>&gt; </a:t>
            </a:r>
            <a:r>
              <a:rPr lang="en-US" sz="2200" u="sng" dirty="0">
                <a:solidFill>
                  <a:srgbClr val="C00000"/>
                </a:solidFill>
              </a:rPr>
              <a:t>All non-trivial decision and PR problems involve noise</a:t>
            </a:r>
          </a:p>
          <a:p>
            <a:pPr>
              <a:buNone/>
            </a:pPr>
            <a:endParaRPr lang="en-US" sz="1200" dirty="0"/>
          </a:p>
          <a:p>
            <a:r>
              <a:rPr lang="en-US" sz="2400" dirty="0"/>
              <a:t>In some cases, it is </a:t>
            </a:r>
            <a:r>
              <a:rPr lang="en-US" sz="2400" dirty="0">
                <a:solidFill>
                  <a:srgbClr val="00B050"/>
                </a:solidFill>
              </a:rPr>
              <a:t>due to the transduction in the signal</a:t>
            </a:r>
            <a:r>
              <a:rPr lang="en-US" sz="2400" dirty="0"/>
              <a:t> and we may consign to our </a:t>
            </a:r>
            <a:r>
              <a:rPr lang="en-US" sz="2400" b="1" u="sng" dirty="0"/>
              <a:t>pre-processor the role of cleaning up the signal</a:t>
            </a:r>
          </a:p>
          <a:p>
            <a:endParaRPr lang="en-US" sz="1400" dirty="0"/>
          </a:p>
          <a:p>
            <a:r>
              <a:rPr lang="en-US" sz="2400" dirty="0"/>
              <a:t>An important problem is </a:t>
            </a:r>
            <a:r>
              <a:rPr lang="en-US" sz="2400" b="1" dirty="0"/>
              <a:t>knowing whether the variation in some signals is 1-source noise </a:t>
            </a:r>
            <a:r>
              <a:rPr lang="en-US" sz="2400" b="1" dirty="0">
                <a:solidFill>
                  <a:srgbClr val="C00000"/>
                </a:solidFill>
              </a:rPr>
              <a:t>or instead there is a </a:t>
            </a:r>
            <a:r>
              <a:rPr lang="en-US" sz="2400" u="sng" dirty="0"/>
              <a:t>complex underlying model</a:t>
            </a:r>
            <a:endParaRPr lang="en-US" sz="2400" dirty="0"/>
          </a:p>
          <a:p>
            <a:pPr lvl="1"/>
            <a:r>
              <a:rPr lang="en-US" sz="2000" dirty="0"/>
              <a:t>How then can we use this information to improve our classifier?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 anchor="ctr"/>
          <a:lstStyle/>
          <a:p>
            <a:r>
              <a:rPr lang="en-US" dirty="0"/>
              <a:t>Noise -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1631373"/>
            <a:ext cx="8534400" cy="4549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lighting of the fish may vary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There could be shadows cast by neighboring equipment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conveyor belt might shake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C00000"/>
                </a:solidFill>
              </a:rPr>
              <a:t>All reducing the reliability of the feature values actually measured. </a:t>
            </a:r>
          </a:p>
        </p:txBody>
      </p:sp>
    </p:spTree>
    <p:extLst>
      <p:ext uri="{BB962C8B-B14F-4D97-AF65-F5344CB8AC3E}">
        <p14:creationId xmlns:p14="http://schemas.microsoft.com/office/powerpoint/2010/main" val="4141731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 anchor="ctr"/>
          <a:lstStyle/>
          <a:p>
            <a:r>
              <a:rPr lang="en-US" dirty="0"/>
              <a:t>Noise -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8099020" cy="385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b="1" dirty="0"/>
              <a:t>Over-fitting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5215" y="1704975"/>
            <a:ext cx="368678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86200" y="25146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650" y="1752600"/>
            <a:ext cx="3607963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48200" y="1219200"/>
            <a:ext cx="3810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More Complex Classifier is Needed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533400" y="4191000"/>
            <a:ext cx="8305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/>
              <a:t>One of the most important areas of research</a:t>
            </a:r>
            <a:r>
              <a:rPr lang="en-US" sz="2400" dirty="0"/>
              <a:t> in </a:t>
            </a:r>
            <a:r>
              <a:rPr lang="en-US" sz="2400" b="1" dirty="0"/>
              <a:t>statistical pattern classification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0000"/>
                </a:solidFill>
              </a:rPr>
              <a:t>determining how to adjust the complexity of the model</a:t>
            </a:r>
          </a:p>
          <a:p>
            <a:pPr marL="571500">
              <a:buFont typeface="Arial" pitchFamily="34" charset="0"/>
              <a:buChar char="•"/>
            </a:pPr>
            <a:r>
              <a:rPr lang="en-US" dirty="0"/>
              <a:t>	</a:t>
            </a:r>
            <a:r>
              <a:rPr lang="en-US" b="1" dirty="0"/>
              <a:t>not so simple </a:t>
            </a:r>
            <a:r>
              <a:rPr lang="en-US" dirty="0"/>
              <a:t>that it </a:t>
            </a:r>
            <a:r>
              <a:rPr lang="en-US" b="1" dirty="0"/>
              <a:t>cannot</a:t>
            </a:r>
            <a:r>
              <a:rPr lang="en-US" dirty="0"/>
              <a:t> explain the differences between the classes</a:t>
            </a:r>
          </a:p>
          <a:p>
            <a:pPr marL="571500">
              <a:buFont typeface="Arial" pitchFamily="34" charset="0"/>
              <a:buChar char="•"/>
            </a:pPr>
            <a:r>
              <a:rPr lang="en-US" dirty="0"/>
              <a:t>	</a:t>
            </a:r>
            <a:r>
              <a:rPr lang="en-US" b="1" dirty="0"/>
              <a:t>yet not so complex </a:t>
            </a:r>
            <a:r>
              <a:rPr lang="en-US" dirty="0"/>
              <a:t>as to </a:t>
            </a:r>
            <a:r>
              <a:rPr lang="en-US" b="1" dirty="0"/>
              <a:t>give</a:t>
            </a:r>
            <a:r>
              <a:rPr lang="en-US" dirty="0"/>
              <a:t> </a:t>
            </a:r>
            <a:r>
              <a:rPr lang="en-US" b="1" i="1" dirty="0"/>
              <a:t>poor</a:t>
            </a:r>
            <a:r>
              <a:rPr lang="en-US" i="1" dirty="0"/>
              <a:t> classification</a:t>
            </a:r>
            <a:r>
              <a:rPr lang="en-US" dirty="0"/>
              <a:t> on novel patterns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" y="4724400"/>
            <a:ext cx="8382000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Over-fitting Definition</a:t>
            </a:r>
            <a:r>
              <a:rPr lang="en-US" dirty="0"/>
              <a:t>: An overly complex model may allow perfect classification of the training samples, it is unlikely to give good classification of novel patterns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6" y="-7182"/>
            <a:ext cx="9153525" cy="690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6200" y="6324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Some slides are taken from CS 559: Machine Learning Fundamentals and Applications - </a:t>
            </a:r>
            <a:r>
              <a:rPr lang="en-US" sz="1600" dirty="0" err="1"/>
              <a:t>Philippos</a:t>
            </a:r>
            <a:r>
              <a:rPr lang="en-US" sz="1600" dirty="0"/>
              <a:t> </a:t>
            </a:r>
            <a:r>
              <a:rPr lang="en-US" sz="1600" dirty="0" err="1"/>
              <a:t>Mordohai</a:t>
            </a:r>
            <a:r>
              <a:rPr lang="en-US" sz="1600" dirty="0"/>
              <a:t>, Webpage: www.cs.stevens.edu/~mordohai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/>
              <a:t>How do we know when </a:t>
            </a:r>
            <a:r>
              <a:rPr lang="en-US" u="sng" dirty="0"/>
              <a:t>a hypothesized model </a:t>
            </a:r>
            <a:r>
              <a:rPr lang="en-US" b="1" dirty="0"/>
              <a:t>differs significantly from the true model </a:t>
            </a:r>
            <a:r>
              <a:rPr lang="en-US" u="sng" dirty="0"/>
              <a:t>underlying our patterns</a:t>
            </a:r>
            <a:r>
              <a:rPr lang="en-US" dirty="0"/>
              <a:t>, and </a:t>
            </a:r>
            <a:r>
              <a:rPr lang="en-US" dirty="0">
                <a:solidFill>
                  <a:srgbClr val="00B050"/>
                </a:solidFill>
              </a:rPr>
              <a:t>thus a new model is needed</a:t>
            </a:r>
            <a:r>
              <a:rPr lang="en-US" dirty="0"/>
              <a:t>? 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v"/>
            </a:pPr>
            <a:r>
              <a:rPr lang="en-US" dirty="0"/>
              <a:t>How are we to know to reject a class of models and try another one? </a:t>
            </a:r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US" b="1" dirty="0"/>
              <a:t>Random and tedious “trial and error” in model selection</a:t>
            </a:r>
            <a:r>
              <a:rPr lang="en-US" dirty="0"/>
              <a:t>: should we do this </a:t>
            </a:r>
            <a:r>
              <a:rPr lang="en-US" u="sng" dirty="0"/>
              <a:t>never really knowing whether</a:t>
            </a:r>
            <a:r>
              <a:rPr lang="en-US" dirty="0"/>
              <a:t> we can expect </a:t>
            </a:r>
            <a:r>
              <a:rPr lang="en-US" dirty="0">
                <a:solidFill>
                  <a:srgbClr val="00B050"/>
                </a:solidFill>
              </a:rPr>
              <a:t>improved performance</a:t>
            </a:r>
            <a:r>
              <a:rPr lang="en-US" dirty="0"/>
              <a:t>?</a:t>
            </a:r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US" dirty="0"/>
              <a:t>Can we automate the selection process?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Prior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Incorporating prior knowledge can be a </a:t>
            </a:r>
            <a:r>
              <a:rPr lang="en-US" dirty="0">
                <a:solidFill>
                  <a:srgbClr val="00B050"/>
                </a:solidFill>
              </a:rPr>
              <a:t>very difficult task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some applications </a:t>
            </a:r>
            <a:r>
              <a:rPr lang="en-US" dirty="0"/>
              <a:t>the knowledge </a:t>
            </a:r>
            <a:r>
              <a:rPr lang="en-US" dirty="0">
                <a:solidFill>
                  <a:srgbClr val="00B050"/>
                </a:solidFill>
              </a:rPr>
              <a:t>ultimately derives from information </a:t>
            </a:r>
            <a:r>
              <a:rPr lang="en-US" dirty="0"/>
              <a:t>about the </a:t>
            </a:r>
            <a:r>
              <a:rPr lang="en-US" b="1" dirty="0"/>
              <a:t>production</a:t>
            </a:r>
            <a:r>
              <a:rPr lang="en-US" dirty="0"/>
              <a:t> of the patterns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other applications </a:t>
            </a:r>
            <a:r>
              <a:rPr lang="en-US" dirty="0"/>
              <a:t>the knowledge may be about:</a:t>
            </a:r>
          </a:p>
          <a:p>
            <a:pPr lvl="1"/>
            <a:r>
              <a:rPr lang="en-US" dirty="0"/>
              <a:t>The </a:t>
            </a:r>
            <a:r>
              <a:rPr lang="en-US" u="sng" dirty="0"/>
              <a:t>form of the underlying categories</a:t>
            </a:r>
            <a:r>
              <a:rPr lang="en-US" dirty="0"/>
              <a:t>, or </a:t>
            </a:r>
          </a:p>
          <a:p>
            <a:pPr lvl="1"/>
            <a:r>
              <a:rPr lang="en-US" u="sng" dirty="0"/>
              <a:t>Specific attributes of the patterns</a:t>
            </a:r>
            <a:r>
              <a:rPr lang="en-US" dirty="0"/>
              <a:t>, such as the fact that a face has two eyes, one nose, and so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b="1" dirty="0"/>
              <a:t>Missing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8592"/>
            <a:ext cx="8229600" cy="4389120"/>
          </a:xfrm>
        </p:spPr>
        <p:txBody>
          <a:bodyPr>
            <a:noAutofit/>
          </a:bodyPr>
          <a:lstStyle/>
          <a:p>
            <a:r>
              <a:rPr lang="en-US" sz="2400" dirty="0"/>
              <a:t>During classification</a:t>
            </a:r>
            <a:r>
              <a:rPr lang="en-US" sz="2400" dirty="0">
                <a:solidFill>
                  <a:srgbClr val="00B050"/>
                </a:solidFill>
              </a:rPr>
              <a:t>, the value of one of the features cannot be determined</a:t>
            </a:r>
            <a:r>
              <a:rPr lang="en-US" sz="2400" dirty="0"/>
              <a:t>, e.g. fish width due to occlusion by another fish</a:t>
            </a:r>
          </a:p>
          <a:p>
            <a:endParaRPr lang="en-US" sz="1400" dirty="0"/>
          </a:p>
          <a:p>
            <a:r>
              <a:rPr lang="en-US" sz="2400" dirty="0"/>
              <a:t>Our two-feature recognizer never had a single-variable threshold value x∗ </a:t>
            </a:r>
            <a:r>
              <a:rPr lang="en-US" sz="2400" b="1" dirty="0"/>
              <a:t>determined in anticipation of the possible absence of a feature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what do we do</a:t>
            </a:r>
            <a:r>
              <a:rPr lang="en-US" sz="2400" dirty="0"/>
              <a:t>? </a:t>
            </a:r>
          </a:p>
          <a:p>
            <a:pPr lvl="1"/>
            <a:r>
              <a:rPr lang="en-US" sz="2000" b="1" u="sng" dirty="0"/>
              <a:t>Naive Method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C00000"/>
                </a:solidFill>
              </a:rPr>
              <a:t>assume </a:t>
            </a:r>
            <a:r>
              <a:rPr lang="en-US" sz="2000" dirty="0"/>
              <a:t>that the </a:t>
            </a:r>
            <a:r>
              <a:rPr lang="en-US" sz="2000" dirty="0">
                <a:solidFill>
                  <a:srgbClr val="C00000"/>
                </a:solidFill>
              </a:rPr>
              <a:t>value </a:t>
            </a:r>
            <a:r>
              <a:rPr lang="en-US" sz="2000" dirty="0"/>
              <a:t>of the </a:t>
            </a:r>
            <a:r>
              <a:rPr lang="en-US" sz="2000" dirty="0">
                <a:solidFill>
                  <a:srgbClr val="C00000"/>
                </a:solidFill>
              </a:rPr>
              <a:t>missing feature is zero </a:t>
            </a:r>
            <a:r>
              <a:rPr lang="en-US" sz="2000" dirty="0"/>
              <a:t>or the </a:t>
            </a:r>
            <a:r>
              <a:rPr lang="en-US" sz="2000" dirty="0">
                <a:solidFill>
                  <a:srgbClr val="C00000"/>
                </a:solidFill>
              </a:rPr>
              <a:t>average</a:t>
            </a:r>
            <a:r>
              <a:rPr lang="en-US" sz="2000" dirty="0"/>
              <a:t> of the values for the training patterns</a:t>
            </a:r>
          </a:p>
          <a:p>
            <a:endParaRPr lang="en-US" sz="1600" dirty="0"/>
          </a:p>
          <a:p>
            <a:r>
              <a:rPr lang="en-US" sz="2400" dirty="0"/>
              <a:t>Likewise we occasionally have missing features </a:t>
            </a:r>
            <a:r>
              <a:rPr lang="en-US" sz="2400" b="1" dirty="0"/>
              <a:t>during</a:t>
            </a:r>
            <a:r>
              <a:rPr lang="en-US" sz="2400" dirty="0"/>
              <a:t> the creation or learning in our recognizer. </a:t>
            </a:r>
            <a:r>
              <a:rPr lang="en-US" sz="2400" dirty="0">
                <a:solidFill>
                  <a:srgbClr val="0070C0"/>
                </a:solidFill>
              </a:rPr>
              <a:t>How should we train a classifier or use one when some features are missing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Missing Features -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4473476"/>
            <a:ext cx="8686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What are sparse representations/approximations?</a:t>
            </a:r>
          </a:p>
          <a:p>
            <a:r>
              <a:rPr lang="en-US" b="1" dirty="0"/>
              <a:t>SR are representations </a:t>
            </a:r>
            <a:r>
              <a:rPr lang="en-US" dirty="0"/>
              <a:t>that account for </a:t>
            </a:r>
            <a:r>
              <a:rPr lang="en-US" b="1" dirty="0"/>
              <a:t>most</a:t>
            </a:r>
            <a:r>
              <a:rPr lang="en-US" dirty="0"/>
              <a:t> or </a:t>
            </a:r>
            <a:r>
              <a:rPr lang="en-US" b="1" dirty="0"/>
              <a:t>all information </a:t>
            </a:r>
            <a:r>
              <a:rPr lang="en-US" dirty="0"/>
              <a:t>of a signal with a </a:t>
            </a:r>
            <a:r>
              <a:rPr lang="en-US" dirty="0">
                <a:solidFill>
                  <a:srgbClr val="0070C0"/>
                </a:solidFill>
              </a:rPr>
              <a:t>linear combination </a:t>
            </a:r>
            <a:r>
              <a:rPr lang="en-US" dirty="0"/>
              <a:t>of a </a:t>
            </a:r>
            <a:r>
              <a:rPr lang="en-US" dirty="0">
                <a:solidFill>
                  <a:srgbClr val="0070C0"/>
                </a:solidFill>
              </a:rPr>
              <a:t>small number of elementary signals called atoms</a:t>
            </a:r>
            <a:r>
              <a:rPr lang="en-US" dirty="0"/>
              <a:t>. Often, the </a:t>
            </a:r>
            <a:r>
              <a:rPr lang="en-US" u="sng" dirty="0"/>
              <a:t>atoms are chosen </a:t>
            </a:r>
            <a:r>
              <a:rPr lang="en-US" dirty="0"/>
              <a:t>from a so called </a:t>
            </a:r>
            <a:r>
              <a:rPr lang="en-US" u="sng" dirty="0"/>
              <a:t>over-complete dictionary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Formally, </a:t>
            </a:r>
            <a:r>
              <a:rPr lang="en-US" u="sng" dirty="0"/>
              <a:t>an over-complete dictionary is a collection of atoms </a:t>
            </a:r>
            <a:r>
              <a:rPr lang="en-US" dirty="0"/>
              <a:t>such that the </a:t>
            </a:r>
            <a:r>
              <a:rPr lang="en-US" b="1" dirty="0"/>
              <a:t>number</a:t>
            </a:r>
            <a:r>
              <a:rPr lang="en-US" dirty="0"/>
              <a:t> of atoms </a:t>
            </a:r>
            <a:r>
              <a:rPr lang="en-US" b="1" dirty="0"/>
              <a:t>exceeds</a:t>
            </a:r>
            <a:r>
              <a:rPr lang="en-US" dirty="0"/>
              <a:t> the dimension of the signal space, </a:t>
            </a:r>
            <a:r>
              <a:rPr lang="en-US" b="1" dirty="0"/>
              <a:t>so that </a:t>
            </a:r>
            <a:r>
              <a:rPr lang="en-US" dirty="0"/>
              <a:t>any signal can be represented </a:t>
            </a:r>
            <a:r>
              <a:rPr lang="en-US" b="1" dirty="0"/>
              <a:t>by more than one </a:t>
            </a:r>
            <a:r>
              <a:rPr lang="en-US" dirty="0"/>
              <a:t>combination of different atoms.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71550"/>
            <a:ext cx="766768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295400" y="4191000"/>
            <a:ext cx="7086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http://perception.csl.illinois.edu/recognition/Files/faces_system.pdf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b="1" dirty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how can we segment the images </a:t>
            </a:r>
            <a:r>
              <a:rPr lang="en-US" u="sng" dirty="0"/>
              <a:t>before they have been categorized</a:t>
            </a:r>
            <a:r>
              <a:rPr lang="en-US" dirty="0"/>
              <a:t> or categorize them </a:t>
            </a:r>
            <a:r>
              <a:rPr lang="en-US" u="sng" dirty="0"/>
              <a:t>before they have been segmented</a:t>
            </a:r>
            <a:r>
              <a:rPr lang="en-US" dirty="0"/>
              <a:t>? </a:t>
            </a:r>
          </a:p>
          <a:p>
            <a:r>
              <a:rPr lang="en-US" dirty="0"/>
              <a:t>We need a way to know when we have switched from one model to another!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170" name="Picture 2" descr="http://www.cs.bilkent.edu.tr/%7Esaksoy/images/research/image_face_det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3657600"/>
            <a:ext cx="3845887" cy="29146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Definition:</a:t>
            </a:r>
            <a:r>
              <a:rPr lang="en-US" b="1" dirty="0"/>
              <a:t>  </a:t>
            </a:r>
            <a:r>
              <a:rPr lang="en-US" dirty="0">
                <a:solidFill>
                  <a:srgbClr val="0070C0"/>
                </a:solidFill>
              </a:rPr>
              <a:t>input-dependent information </a:t>
            </a:r>
            <a:r>
              <a:rPr lang="en-US" dirty="0">
                <a:solidFill>
                  <a:srgbClr val="C00000"/>
                </a:solidFill>
              </a:rPr>
              <a:t>other than from the target pattern itself</a:t>
            </a:r>
            <a:r>
              <a:rPr lang="en-US" dirty="0">
                <a:solidFill>
                  <a:srgbClr val="0070C0"/>
                </a:solidFill>
              </a:rPr>
              <a:t>— to improve our recognizer. </a:t>
            </a:r>
          </a:p>
          <a:p>
            <a:pPr lvl="1"/>
            <a:r>
              <a:rPr lang="en-US" dirty="0"/>
              <a:t>e.g. it might be known for our fish packing plant that </a:t>
            </a:r>
            <a:r>
              <a:rPr lang="en-US" u="sng" dirty="0"/>
              <a:t>if we are getting a sequence of salmon</a:t>
            </a:r>
            <a:r>
              <a:rPr lang="en-US" dirty="0"/>
              <a:t>, that it is </a:t>
            </a:r>
            <a:r>
              <a:rPr lang="en-US" u="sng" dirty="0"/>
              <a:t>highly likely </a:t>
            </a:r>
            <a:r>
              <a:rPr lang="en-US" dirty="0"/>
              <a:t>that the </a:t>
            </a:r>
            <a:r>
              <a:rPr lang="en-US" u="sng" dirty="0"/>
              <a:t>next fish will be a salmon </a:t>
            </a:r>
          </a:p>
          <a:p>
            <a:pPr lvl="2"/>
            <a:r>
              <a:rPr lang="en-US" dirty="0"/>
              <a:t>Thus, if </a:t>
            </a:r>
            <a:r>
              <a:rPr lang="en-US" u="sng" dirty="0"/>
              <a:t>after a long series of salmon </a:t>
            </a:r>
            <a:r>
              <a:rPr lang="en-US" dirty="0"/>
              <a:t>our </a:t>
            </a:r>
            <a:r>
              <a:rPr lang="en-US" b="1" dirty="0"/>
              <a:t>recognizer detects </a:t>
            </a:r>
            <a:r>
              <a:rPr lang="en-US" dirty="0"/>
              <a:t>an </a:t>
            </a:r>
            <a:r>
              <a:rPr lang="en-US" u="sng" dirty="0"/>
              <a:t>ambiguous pattern</a:t>
            </a:r>
            <a:r>
              <a:rPr lang="en-US" dirty="0"/>
              <a:t>, it may be best to </a:t>
            </a:r>
            <a:r>
              <a:rPr lang="en-US" i="1" dirty="0"/>
              <a:t>categorize it too as a salmon</a:t>
            </a:r>
          </a:p>
          <a:p>
            <a:r>
              <a:rPr lang="en-US" dirty="0"/>
              <a:t>A </a:t>
            </a:r>
            <a:r>
              <a:rPr lang="en-US" b="1" u="sng" dirty="0"/>
              <a:t>simple correlation among patterns</a:t>
            </a:r>
            <a:r>
              <a:rPr lang="en-US" dirty="0"/>
              <a:t> — the most elementary form of context (might be used to improve recognition) </a:t>
            </a:r>
          </a:p>
          <a:p>
            <a:r>
              <a:rPr lang="en-US" i="1" dirty="0">
                <a:solidFill>
                  <a:srgbClr val="FF0000"/>
                </a:solidFill>
              </a:rPr>
              <a:t>But how, precisely, should we incorporate such information?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err="1"/>
              <a:t>Invariances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The problem</a:t>
            </a:r>
            <a:r>
              <a:rPr lang="en-US" sz="3200" dirty="0">
                <a:solidFill>
                  <a:srgbClr val="C00000"/>
                </a:solidFill>
              </a:rPr>
              <a:t>: trying to achieve an </a:t>
            </a:r>
            <a:r>
              <a:rPr lang="en-US" sz="3200" u="sng" dirty="0">
                <a:solidFill>
                  <a:srgbClr val="C00000"/>
                </a:solidFill>
              </a:rPr>
              <a:t>optimal representation</a:t>
            </a:r>
            <a:r>
              <a:rPr lang="en-US" sz="3200" dirty="0">
                <a:solidFill>
                  <a:srgbClr val="C00000"/>
                </a:solidFill>
              </a:rPr>
              <a:t> for a particular pattern classification task</a:t>
            </a:r>
          </a:p>
          <a:p>
            <a:pPr lvl="1">
              <a:buNone/>
            </a:pPr>
            <a:r>
              <a:rPr lang="en-US" dirty="0"/>
              <a:t>	e.g. </a:t>
            </a:r>
            <a:r>
              <a:rPr lang="en-US" b="1" u="sng" dirty="0"/>
              <a:t>Fish example</a:t>
            </a:r>
            <a:r>
              <a:rPr lang="en-US" dirty="0"/>
              <a:t>: the </a:t>
            </a:r>
            <a:r>
              <a:rPr lang="en-US" b="1" dirty="0"/>
              <a:t>absolute position </a:t>
            </a:r>
            <a:r>
              <a:rPr lang="en-US" dirty="0"/>
              <a:t>on the conveyor belt is </a:t>
            </a:r>
            <a:r>
              <a:rPr lang="en-US" b="1" dirty="0"/>
              <a:t>irrelevant to the category </a:t>
            </a:r>
            <a:r>
              <a:rPr lang="en-US" dirty="0"/>
              <a:t>and thus </a:t>
            </a:r>
            <a:r>
              <a:rPr lang="en-US" b="1" dirty="0">
                <a:solidFill>
                  <a:srgbClr val="C00000"/>
                </a:solidFill>
              </a:rPr>
              <a:t>our representation </a:t>
            </a:r>
            <a:r>
              <a:rPr lang="en-US" dirty="0"/>
              <a:t>should also be </a:t>
            </a:r>
            <a:r>
              <a:rPr lang="en-US" b="1" dirty="0">
                <a:solidFill>
                  <a:srgbClr val="C00000"/>
                </a:solidFill>
              </a:rPr>
              <a:t>insensitive</a:t>
            </a:r>
            <a:r>
              <a:rPr lang="en-US" dirty="0">
                <a:solidFill>
                  <a:srgbClr val="C00000"/>
                </a:solidFill>
              </a:rPr>
              <a:t> to absolute position of the fish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900" dirty="0">
                <a:sym typeface="Wingdings" pitchFamily="2" charset="2"/>
              </a:rPr>
              <a:t>	 W</a:t>
            </a:r>
            <a:r>
              <a:rPr lang="en-US" sz="2900" dirty="0"/>
              <a:t>e seek a </a:t>
            </a:r>
            <a:r>
              <a:rPr lang="en-US" sz="2900" b="1" dirty="0"/>
              <a:t>representation</a:t>
            </a:r>
            <a:r>
              <a:rPr lang="en-US" sz="2900" dirty="0"/>
              <a:t> that is </a:t>
            </a:r>
            <a:r>
              <a:rPr lang="en-US" sz="2900" b="1" dirty="0"/>
              <a:t>invariant to </a:t>
            </a:r>
            <a:r>
              <a:rPr lang="en-US" sz="2900" dirty="0"/>
              <a:t>the transformation of </a:t>
            </a:r>
            <a:r>
              <a:rPr lang="en-US" sz="2900" b="1" dirty="0"/>
              <a:t>translation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err="1"/>
              <a:t>Invariances</a:t>
            </a:r>
            <a:r>
              <a:rPr lang="en-US" dirty="0"/>
              <a:t> </a:t>
            </a:r>
            <a:r>
              <a:rPr lang="en-US" sz="4400" i="1" dirty="0">
                <a:latin typeface="Andalus" pitchFamily="18" charset="-78"/>
                <a:cs typeface="Andalus" pitchFamily="18" charset="-78"/>
              </a:rPr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The “</a:t>
            </a:r>
            <a:r>
              <a:rPr lang="en-US" sz="3200" dirty="0">
                <a:solidFill>
                  <a:srgbClr val="C00000"/>
                </a:solidFill>
              </a:rPr>
              <a:t>model parameters</a:t>
            </a:r>
            <a:r>
              <a:rPr lang="en-US" sz="3200" dirty="0"/>
              <a:t>” </a:t>
            </a:r>
            <a:r>
              <a:rPr lang="en-US" sz="3200" u="sng" dirty="0"/>
              <a:t>describing the orientation of our fish</a:t>
            </a:r>
            <a:r>
              <a:rPr lang="en-US" sz="3200" dirty="0"/>
              <a:t> on the conveyor belt are very </a:t>
            </a:r>
            <a:r>
              <a:rPr lang="en-US" sz="3200" dirty="0">
                <a:solidFill>
                  <a:srgbClr val="C00000"/>
                </a:solidFill>
              </a:rPr>
              <a:t>complicated</a:t>
            </a:r>
            <a:r>
              <a:rPr lang="en-US" sz="3200" dirty="0"/>
              <a:t> (due to sloshing of water, the bumping of neighboring fish, the shape of the fish net, etc.)</a:t>
            </a:r>
          </a:p>
          <a:p>
            <a:endParaRPr lang="en-US" sz="3200" dirty="0"/>
          </a:p>
          <a:p>
            <a:r>
              <a:rPr lang="en-US" sz="3200" u="sng" dirty="0"/>
              <a:t>These parameters are irrelevant to the model parameters that interest us</a:t>
            </a:r>
            <a:r>
              <a:rPr lang="en-US" sz="3200" dirty="0"/>
              <a:t>, i.e., the ones </a:t>
            </a:r>
            <a:r>
              <a:rPr lang="en-US" sz="3200" b="1" dirty="0"/>
              <a:t>associated with the differences between the fish categories</a:t>
            </a:r>
            <a:r>
              <a:rPr lang="en-US" sz="32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dirty="0"/>
              <a:t>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image of “simple” objects (e.g. coffee cup) undergoes radical variation as the cup is rotated to an arbitrary angle — the handle may become hidden etc.</a:t>
            </a:r>
          </a:p>
          <a:p>
            <a:endParaRPr lang="en-US" dirty="0"/>
          </a:p>
          <a:p>
            <a:r>
              <a:rPr lang="en-US" dirty="0"/>
              <a:t>How might we insure that our </a:t>
            </a:r>
            <a:r>
              <a:rPr lang="en-US" b="1" dirty="0"/>
              <a:t>pattern recognizer </a:t>
            </a:r>
            <a:r>
              <a:rPr lang="en-US" dirty="0"/>
              <a:t>is </a:t>
            </a:r>
            <a:r>
              <a:rPr lang="en-US" b="1" dirty="0"/>
              <a:t>invariant</a:t>
            </a:r>
            <a:r>
              <a:rPr lang="en-US" dirty="0"/>
              <a:t> to </a:t>
            </a:r>
            <a:r>
              <a:rPr lang="en-US" u="sng" dirty="0"/>
              <a:t>such complex changes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" y="1981200"/>
            <a:ext cx="8915400" cy="419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3Dcup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752600" y="1489364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overall size of an image </a:t>
            </a:r>
            <a:r>
              <a:rPr lang="en-US" b="1" dirty="0"/>
              <a:t>may be irrelevant </a:t>
            </a:r>
            <a:r>
              <a:rPr lang="en-US" dirty="0"/>
              <a:t>for categorization</a:t>
            </a:r>
          </a:p>
          <a:p>
            <a:r>
              <a:rPr lang="en-US" dirty="0"/>
              <a:t>Such differences might be due to variation in the range to the object</a:t>
            </a:r>
          </a:p>
          <a:p>
            <a:r>
              <a:rPr lang="en-US" dirty="0"/>
              <a:t>Alternatively, </a:t>
            </a:r>
            <a:r>
              <a:rPr lang="en-US" b="1" dirty="0"/>
              <a:t>we may be genuinely unconcerned </a:t>
            </a:r>
            <a:r>
              <a:rPr lang="en-US" dirty="0"/>
              <a:t>with </a:t>
            </a:r>
            <a:r>
              <a:rPr lang="en-US" u="sng" dirty="0"/>
              <a:t>differences between sizes </a:t>
            </a:r>
            <a:r>
              <a:rPr lang="en-US" dirty="0"/>
              <a:t>— a young, small salmon is still a salmon.</a:t>
            </a:r>
          </a:p>
          <a:p>
            <a:endParaRPr lang="en-US" dirty="0"/>
          </a:p>
          <a:p>
            <a:r>
              <a:rPr lang="en-US" dirty="0"/>
              <a:t>But, how about FR and the effect of spatial resolution?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Hypothesis Testing vs. PR   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6880"/>
            <a:ext cx="8229600" cy="438912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Statistical Hypothesis Testing (HT)</a:t>
            </a:r>
            <a:r>
              <a:rPr lang="en-US" dirty="0"/>
              <a:t>: the sensed data are used to decide </a:t>
            </a:r>
            <a:r>
              <a:rPr lang="en-US" u="sng" dirty="0"/>
              <a:t>whether or not</a:t>
            </a:r>
            <a:r>
              <a:rPr lang="en-US" dirty="0"/>
              <a:t> </a:t>
            </a:r>
            <a:r>
              <a:rPr lang="en-US" i="1" dirty="0"/>
              <a:t>to reject a null hypothesis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 favor of </a:t>
            </a:r>
            <a:r>
              <a:rPr lang="en-US" dirty="0"/>
              <a:t>some </a:t>
            </a:r>
            <a:r>
              <a:rPr lang="en-US" i="1" dirty="0"/>
              <a:t>alternative hypothesis</a:t>
            </a:r>
          </a:p>
          <a:p>
            <a:pPr>
              <a:buNone/>
            </a:pPr>
            <a:endParaRPr lang="en-US" dirty="0"/>
          </a:p>
          <a:p>
            <a:pPr lvl="1"/>
            <a:r>
              <a:rPr lang="en-US" dirty="0"/>
              <a:t>If the </a:t>
            </a:r>
            <a:r>
              <a:rPr lang="en-US" i="1" dirty="0"/>
              <a:t>probability</a:t>
            </a:r>
            <a:r>
              <a:rPr lang="en-US" dirty="0"/>
              <a:t> of obtaining the data (given some null hypothesis) </a:t>
            </a:r>
            <a:r>
              <a:rPr lang="en-US" dirty="0">
                <a:solidFill>
                  <a:srgbClr val="FF0000"/>
                </a:solidFill>
              </a:rPr>
              <a:t>falls below a “significance” threshold</a:t>
            </a:r>
            <a:r>
              <a:rPr lang="en-US" dirty="0"/>
              <a:t>, we </a:t>
            </a:r>
            <a:r>
              <a:rPr lang="en-US" i="1" dirty="0"/>
              <a:t>reject the null hypothesis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 favor of</a:t>
            </a:r>
            <a:r>
              <a:rPr lang="en-US" dirty="0"/>
              <a:t> </a:t>
            </a:r>
            <a:r>
              <a:rPr lang="en-US" i="1" dirty="0"/>
              <a:t>the alternative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EXAMPLES:</a:t>
            </a:r>
          </a:p>
          <a:p>
            <a:r>
              <a:rPr lang="en-US" dirty="0">
                <a:solidFill>
                  <a:srgbClr val="FF0000"/>
                </a:solidFill>
              </a:rPr>
              <a:t>HT:</a:t>
            </a:r>
            <a:r>
              <a:rPr lang="en-US" dirty="0"/>
              <a:t> often used to determine </a:t>
            </a:r>
            <a:r>
              <a:rPr lang="en-US" b="1" dirty="0"/>
              <a:t>whether a drug is effective</a:t>
            </a:r>
            <a:r>
              <a:rPr lang="en-US" dirty="0"/>
              <a:t>, (</a:t>
            </a:r>
            <a:r>
              <a:rPr lang="en-US" u="sng" dirty="0"/>
              <a:t>null hypothesis is that it has no effect</a:t>
            </a:r>
            <a:r>
              <a:rPr lang="en-US" dirty="0"/>
              <a:t>)</a:t>
            </a:r>
          </a:p>
          <a:p>
            <a:pPr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HT:</a:t>
            </a:r>
            <a:r>
              <a:rPr lang="en-US" dirty="0"/>
              <a:t> used to determine </a:t>
            </a:r>
            <a:r>
              <a:rPr lang="en-US" b="1" dirty="0"/>
              <a:t>whether the fish on the conveyor belt </a:t>
            </a:r>
            <a:r>
              <a:rPr lang="en-US" i="1" dirty="0"/>
              <a:t>belongs to a single class </a:t>
            </a:r>
            <a:r>
              <a:rPr lang="en-US" dirty="0"/>
              <a:t>(the null hypothesis) or </a:t>
            </a:r>
            <a:r>
              <a:rPr lang="en-US" i="1" dirty="0"/>
              <a:t>from two classes </a:t>
            </a:r>
            <a:r>
              <a:rPr lang="en-US" dirty="0"/>
              <a:t>(the alternative).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-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462213"/>
            <a:ext cx="89916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04800" y="5798403"/>
            <a:ext cx="861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[1] </a:t>
            </a:r>
            <a:r>
              <a:rPr lang="en-US" sz="1600" b="1" dirty="0"/>
              <a:t>T. </a:t>
            </a:r>
            <a:r>
              <a:rPr lang="en-US" sz="1600" b="1" dirty="0" err="1"/>
              <a:t>Bourlai</a:t>
            </a:r>
            <a:r>
              <a:rPr lang="en-US" sz="1600" dirty="0"/>
              <a:t>, K. Messer and J. Kittler. "Performance Based Optimization in Face Verification using Smart Cards". Audio- and Video-based Biometric Person Authentication, New York, U.S.A., 2005.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4876800"/>
            <a:ext cx="6211316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Does the size of a face image affect recognition performance?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Rate at which patterns evolve…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280"/>
            <a:ext cx="8229600" cy="2179320"/>
          </a:xfrm>
        </p:spPr>
        <p:txBody>
          <a:bodyPr>
            <a:normAutofit/>
          </a:bodyPr>
          <a:lstStyle/>
          <a:p>
            <a:r>
              <a:rPr lang="en-US" b="1" dirty="0"/>
              <a:t>Speech Recognition</a:t>
            </a:r>
            <a:r>
              <a:rPr lang="en-US" dirty="0"/>
              <a:t>: Rate variation is a deep problem </a:t>
            </a:r>
          </a:p>
          <a:p>
            <a:pPr lvl="1"/>
            <a:r>
              <a:rPr lang="en-US" dirty="0"/>
              <a:t>Different individuals </a:t>
            </a:r>
            <a:r>
              <a:rPr lang="en-US" u="sng" dirty="0"/>
              <a:t>talk at different rates</a:t>
            </a:r>
            <a:endParaRPr lang="en-US" dirty="0"/>
          </a:p>
          <a:p>
            <a:pPr lvl="1"/>
            <a:r>
              <a:rPr lang="en-US" u="sng" dirty="0"/>
              <a:t>BUT</a:t>
            </a:r>
            <a:r>
              <a:rPr lang="en-US" dirty="0"/>
              <a:t> even a single talker may vary in rate, causing the speech signal to change in complex 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 descr="http://www.engineersgarage.com/sites/default/files/imagecache/Original/wysiwyg_imageupload/1/Speech-Recognition-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199" y="4038600"/>
            <a:ext cx="3969005" cy="24384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8600" y="4464784"/>
            <a:ext cx="4572000" cy="1631216"/>
          </a:xfrm>
          <a:prstGeom prst="rect">
            <a:avLst/>
          </a:prstGeom>
          <a:solidFill>
            <a:srgbClr val="0070C0">
              <a:alpha val="54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Can we design a recognizer (classifier) that changes its representations (features) for some categories (classes) differently from that for others </a:t>
            </a:r>
            <a:r>
              <a:rPr lang="en-US" sz="2000" u="sng" dirty="0">
                <a:solidFill>
                  <a:schemeClr val="tx1"/>
                </a:solidFill>
              </a:rPr>
              <a:t>under such rate variation</a:t>
            </a:r>
            <a:r>
              <a:rPr lang="en-US" sz="2000" dirty="0">
                <a:solidFill>
                  <a:schemeClr val="tx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lang="en-US" sz="3600" dirty="0"/>
              <a:t>Why FR is Difficult?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285922" y="6396797"/>
            <a:ext cx="762000" cy="365125"/>
          </a:xfrm>
        </p:spPr>
        <p:txBody>
          <a:bodyPr/>
          <a:lstStyle/>
          <a:p>
            <a:fld id="{1417B90F-E9C5-48D9-8378-383EDEFB35E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219200"/>
            <a:ext cx="3733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Intra-class variability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(1)</a:t>
            </a:r>
          </a:p>
          <a:p>
            <a:pPr marL="228600" indent="-2286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Inter-class similarity 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(2)</a:t>
            </a:r>
          </a:p>
          <a:p>
            <a:pPr marL="228600" indent="-2286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Segmentation</a:t>
            </a:r>
          </a:p>
          <a:p>
            <a:pPr marL="228600" indent="-2286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Noisy input </a:t>
            </a:r>
          </a:p>
          <a:p>
            <a:pPr marL="228600" indent="-2286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Population coverage </a:t>
            </a:r>
          </a:p>
          <a:p>
            <a:pPr marL="228600" indent="-2286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System performance </a:t>
            </a:r>
          </a:p>
          <a:p>
            <a:pPr marL="228600" indent="-228600">
              <a:lnSpc>
                <a:spcPct val="150000"/>
              </a:lnSpc>
            </a:pPr>
            <a:r>
              <a:rPr lang="en-US" sz="2400" dirty="0"/>
              <a:t>		</a:t>
            </a:r>
            <a:r>
              <a:rPr lang="en-US" sz="2000" i="1" dirty="0"/>
              <a:t>(error rate, speed, cost)</a:t>
            </a:r>
            <a:endParaRPr lang="en-US" sz="2400" i="1" dirty="0"/>
          </a:p>
          <a:p>
            <a:pPr marL="228600" indent="-2286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Scalability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143000"/>
            <a:ext cx="4160837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6750" y="2819400"/>
            <a:ext cx="4168775" cy="166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4648200"/>
            <a:ext cx="1981200" cy="1932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65963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[3] Stan Li et al., " Handbook of Face Recognition ", Springer, 2008.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4382869"/>
            <a:ext cx="70724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3600" y="6030694"/>
            <a:ext cx="76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(2)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40351" y="6540698"/>
            <a:ext cx="2436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www.marykateandashley.com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7275" y="4543425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[3]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Variations in shape (stretched face images…)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Variations in illumination (indoor vs. outdoor data)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Effect of shadows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3124200"/>
            <a:ext cx="86106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304800"/>
            <a:ext cx="84582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Illumination and Pose Variations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838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Conditions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371600"/>
            <a:ext cx="15206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0"/>
            <a:ext cx="2438400" cy="186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199" y="1219199"/>
            <a:ext cx="2379587" cy="175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181600" y="838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Uncontrolled Conditions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733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1993</a:t>
            </a:r>
          </a:p>
        </p:txBody>
      </p:sp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4267199"/>
            <a:ext cx="1600200" cy="218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209800" y="3733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1999</a:t>
            </a:r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4343400"/>
            <a:ext cx="1371600" cy="2052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81400" y="4419600"/>
            <a:ext cx="1852613" cy="20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4191000" y="3733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2004</a:t>
            </a:r>
          </a:p>
        </p:txBody>
      </p:sp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38800" y="4419600"/>
            <a:ext cx="1728216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6248400" y="3733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2008</a:t>
            </a:r>
          </a:p>
        </p:txBody>
      </p: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43799" y="4419600"/>
            <a:ext cx="148990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7848600" y="3733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2011</a:t>
            </a:r>
          </a:p>
        </p:txBody>
      </p:sp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8000" y="1371600"/>
            <a:ext cx="2171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2" grpId="0"/>
      <p:bldP spid="14" grpId="0"/>
      <p:bldP spid="16" grpId="0"/>
      <p:bldP spid="19" grpId="0"/>
      <p:bldP spid="21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 anchor="ctr"/>
          <a:lstStyle/>
          <a:p>
            <a:r>
              <a:rPr lang="en-US" dirty="0"/>
              <a:t>Symmetry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89120"/>
          </a:xfrm>
        </p:spPr>
        <p:txBody>
          <a:bodyPr/>
          <a:lstStyle/>
          <a:p>
            <a:r>
              <a:rPr lang="en-US" dirty="0"/>
              <a:t>When </a:t>
            </a:r>
            <a:r>
              <a:rPr lang="en-US" b="1" dirty="0"/>
              <a:t>designing recognizers</a:t>
            </a:r>
            <a:r>
              <a:rPr lang="en-US" dirty="0"/>
              <a:t>: how do we </a:t>
            </a:r>
            <a:r>
              <a:rPr lang="en-US" dirty="0">
                <a:solidFill>
                  <a:srgbClr val="C00000"/>
                </a:solidFill>
              </a:rPr>
              <a:t>determine whether an invariance</a:t>
            </a:r>
            <a:r>
              <a:rPr lang="en-US" dirty="0"/>
              <a:t> (in terms of symmetry or other) is </a:t>
            </a:r>
            <a:r>
              <a:rPr lang="en-US" dirty="0">
                <a:solidFill>
                  <a:srgbClr val="C00000"/>
                </a:solidFill>
              </a:rPr>
              <a:t>present</a:t>
            </a:r>
            <a:r>
              <a:rPr lang="en-US" dirty="0"/>
              <a:t>? </a:t>
            </a:r>
          </a:p>
          <a:p>
            <a:r>
              <a:rPr lang="en-US" dirty="0"/>
              <a:t>How do we efficiently incorporate such knowledge into our recognizer?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4450" name="Picture 2" descr="http://t2.gstatic.com/images?q=tbn:ANd9GcQcZ5sn_D9t7mW0XX1DOSk30OW6H8bSnXzq62HLAYmNedZbp4KxHHeIid5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199" y="3878263"/>
            <a:ext cx="1940599" cy="2590800"/>
          </a:xfrm>
          <a:prstGeom prst="rect">
            <a:avLst/>
          </a:prstGeom>
          <a:noFill/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878263"/>
            <a:ext cx="1760537" cy="259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7202"/>
            <a:ext cx="8229600" cy="1143000"/>
          </a:xfrm>
        </p:spPr>
        <p:txBody>
          <a:bodyPr/>
          <a:lstStyle/>
          <a:p>
            <a:r>
              <a:rPr lang="en-US" dirty="0"/>
              <a:t>Evidence 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89120"/>
          </a:xfrm>
        </p:spPr>
        <p:txBody>
          <a:bodyPr/>
          <a:lstStyle/>
          <a:p>
            <a:pPr>
              <a:buNone/>
            </a:pPr>
            <a:r>
              <a:rPr lang="en-US" b="1" u="sng" dirty="0"/>
              <a:t>Fish example</a:t>
            </a:r>
            <a:r>
              <a:rPr lang="en-US" dirty="0"/>
              <a:t>: by using multiple features, we can achieve improved recognition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we may do better if we had </a:t>
            </a:r>
            <a:r>
              <a:rPr lang="en-US" u="sng" dirty="0"/>
              <a:t>several component classifiers (categorizers)</a:t>
            </a:r>
            <a:endParaRPr lang="en-US" dirty="0"/>
          </a:p>
          <a:p>
            <a:pPr>
              <a:buNone/>
            </a:pPr>
            <a:endParaRPr lang="en-US" dirty="0"/>
          </a:p>
          <a:p>
            <a:pPr marL="400050" indent="-400050"/>
            <a:r>
              <a:rPr lang="en-US" dirty="0"/>
              <a:t>If these classifiers </a:t>
            </a:r>
            <a:r>
              <a:rPr lang="en-US" b="1" dirty="0"/>
              <a:t>agree </a:t>
            </a:r>
            <a:r>
              <a:rPr lang="en-US" dirty="0"/>
              <a:t>on a particular pattern </a:t>
            </a:r>
            <a:r>
              <a:rPr lang="en-US" dirty="0">
                <a:sym typeface="Wingdings" pitchFamily="2" charset="2"/>
              </a:rPr>
              <a:t> good</a:t>
            </a:r>
            <a:endParaRPr lang="en-US" dirty="0"/>
          </a:p>
          <a:p>
            <a:pPr marL="400050" indent="-400050"/>
            <a:r>
              <a:rPr lang="en-US" dirty="0"/>
              <a:t>If these classifiers </a:t>
            </a:r>
            <a:r>
              <a:rPr lang="en-US" b="1" dirty="0"/>
              <a:t>disagree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dirty="0"/>
              <a:t>How should a “super” classifier </a:t>
            </a:r>
            <a:r>
              <a:rPr lang="en-US" dirty="0">
                <a:solidFill>
                  <a:srgbClr val="C00000"/>
                </a:solidFill>
              </a:rPr>
              <a:t>pool the right evidence to achieve the best decision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7202"/>
            <a:ext cx="8229600" cy="1143000"/>
          </a:xfrm>
        </p:spPr>
        <p:txBody>
          <a:bodyPr/>
          <a:lstStyle/>
          <a:p>
            <a:r>
              <a:rPr lang="en-US" dirty="0"/>
              <a:t>Evidence Pooling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5570518"/>
            <a:ext cx="49766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Minority Opinion…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1600200"/>
            <a:ext cx="838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&gt; Imagine calling in </a:t>
            </a:r>
            <a:r>
              <a:rPr lang="en-US" sz="2800" b="1" dirty="0"/>
              <a:t>ten experts </a:t>
            </a:r>
            <a:r>
              <a:rPr lang="en-US" sz="2800" dirty="0"/>
              <a:t>for determining if a particular fish is diseased or not. While </a:t>
            </a:r>
            <a:r>
              <a:rPr lang="en-US" sz="2800" b="1" dirty="0"/>
              <a:t>nine agree </a:t>
            </a:r>
            <a:r>
              <a:rPr lang="en-US" sz="2800" dirty="0"/>
              <a:t>that the fish is healthy, </a:t>
            </a:r>
            <a:r>
              <a:rPr lang="en-US" sz="2800" b="1" u="sng" dirty="0"/>
              <a:t>one expert does not</a:t>
            </a:r>
            <a:r>
              <a:rPr lang="en-US" sz="2800" dirty="0"/>
              <a:t>. Who is right?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- What if the 1 is right that does not? &gt; minority opinion…</a:t>
            </a:r>
          </a:p>
        </p:txBody>
      </p:sp>
    </p:spTree>
    <p:extLst>
      <p:ext uri="{BB962C8B-B14F-4D97-AF65-F5344CB8AC3E}">
        <p14:creationId xmlns:p14="http://schemas.microsoft.com/office/powerpoint/2010/main" val="367997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 anchor="ctr"/>
          <a:lstStyle/>
          <a:p>
            <a:r>
              <a:rPr lang="en-US" dirty="0"/>
              <a:t>Costs and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classifier </a:t>
            </a:r>
            <a:r>
              <a:rPr lang="en-US" dirty="0"/>
              <a:t>is </a:t>
            </a:r>
            <a:r>
              <a:rPr lang="en-US" u="sng" dirty="0">
                <a:solidFill>
                  <a:srgbClr val="FF0000"/>
                </a:solidFill>
              </a:rPr>
              <a:t>generally used </a:t>
            </a:r>
            <a:r>
              <a:rPr lang="en-US" dirty="0"/>
              <a:t>to </a:t>
            </a:r>
            <a:r>
              <a:rPr lang="en-US" b="1" dirty="0"/>
              <a:t>recommend actions</a:t>
            </a:r>
            <a:r>
              <a:rPr lang="en-US" dirty="0"/>
              <a:t> (put this fish in this bucket, put that fish in that bucket)</a:t>
            </a:r>
          </a:p>
          <a:p>
            <a:r>
              <a:rPr lang="en-US" dirty="0"/>
              <a:t>Each </a:t>
            </a:r>
            <a:r>
              <a:rPr lang="en-US" i="1" u="sng" dirty="0"/>
              <a:t>action</a:t>
            </a:r>
            <a:r>
              <a:rPr lang="en-US" dirty="0"/>
              <a:t> has an </a:t>
            </a:r>
            <a:r>
              <a:rPr lang="en-US" i="1" u="sng" dirty="0"/>
              <a:t>associated</a:t>
            </a:r>
            <a:r>
              <a:rPr lang="en-US" dirty="0"/>
              <a:t> cost or risk. 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The simplest such risk is the classification error</a:t>
            </a:r>
            <a:r>
              <a:rPr lang="en-US" dirty="0"/>
              <a:t>: “What percentage of new patterns are called the wrong category”</a:t>
            </a:r>
          </a:p>
          <a:p>
            <a:r>
              <a:rPr lang="en-US" b="1" dirty="0"/>
              <a:t>Classifiers </a:t>
            </a:r>
            <a:r>
              <a:rPr lang="en-US" dirty="0"/>
              <a:t>are often </a:t>
            </a:r>
            <a:r>
              <a:rPr lang="en-US" b="1" dirty="0"/>
              <a:t>designed </a:t>
            </a:r>
            <a:r>
              <a:rPr lang="en-US" dirty="0"/>
              <a:t>to </a:t>
            </a:r>
            <a:r>
              <a:rPr lang="en-US" i="1" dirty="0"/>
              <a:t>recommend actions</a:t>
            </a:r>
            <a:r>
              <a:rPr lang="en-US" dirty="0"/>
              <a:t> that </a:t>
            </a:r>
            <a:r>
              <a:rPr lang="en-US" u="sng" dirty="0">
                <a:solidFill>
                  <a:srgbClr val="0070C0"/>
                </a:solidFill>
              </a:rPr>
              <a:t>minimize some total expected cost or risk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Thus, in some sense, </a:t>
            </a:r>
            <a:r>
              <a:rPr lang="en-US" b="1" dirty="0"/>
              <a:t>the notion of category </a:t>
            </a:r>
            <a:r>
              <a:rPr lang="en-US" dirty="0"/>
              <a:t>itself </a:t>
            </a:r>
            <a:r>
              <a:rPr lang="en-US" b="1" dirty="0"/>
              <a:t>derives</a:t>
            </a:r>
            <a:r>
              <a:rPr lang="en-US" dirty="0"/>
              <a:t> from the </a:t>
            </a:r>
            <a:r>
              <a:rPr lang="en-US" b="1" dirty="0"/>
              <a:t>cost</a:t>
            </a:r>
            <a:r>
              <a:rPr lang="en-US" dirty="0"/>
              <a:t> or </a:t>
            </a:r>
            <a:r>
              <a:rPr lang="en-US" b="1" dirty="0"/>
              <a:t>task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b="1" dirty="0">
                <a:solidFill>
                  <a:srgbClr val="C00000"/>
                </a:solidFill>
              </a:rPr>
              <a:t>What is the tradeoff between computational ease/complexity and performance (case study)?</a:t>
            </a:r>
          </a:p>
          <a:p>
            <a:endParaRPr lang="en-US" dirty="0"/>
          </a:p>
          <a:p>
            <a:r>
              <a:rPr lang="en-US" dirty="0"/>
              <a:t>By </a:t>
            </a:r>
            <a:r>
              <a:rPr lang="en-US" b="1" dirty="0"/>
              <a:t>manually</a:t>
            </a:r>
            <a:r>
              <a:rPr lang="en-US" dirty="0"/>
              <a:t> </a:t>
            </a:r>
            <a:r>
              <a:rPr lang="en-US" b="1" dirty="0"/>
              <a:t>labeling</a:t>
            </a:r>
            <a:r>
              <a:rPr lang="en-US" dirty="0"/>
              <a:t> all possible 20 × 20 binary pixel images with a category label for OCR, and use table lookup to classify incoming patterns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100% recognition accuracy</a:t>
            </a:r>
          </a:p>
          <a:p>
            <a:r>
              <a:rPr lang="en-US" b="1" dirty="0"/>
              <a:t>BUT</a:t>
            </a:r>
            <a:r>
              <a:rPr lang="en-US" dirty="0"/>
              <a:t>:  the labeling time and storage requirements would be quite prohibitive since it would require a labeling each of 20×20 ≈ …. patterns.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Hypothesis Testing vs. PR   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89120"/>
          </a:xfrm>
        </p:spPr>
        <p:txBody>
          <a:bodyPr>
            <a:normAutofit/>
          </a:bodyPr>
          <a:lstStyle/>
          <a:p>
            <a:r>
              <a:rPr lang="en-US" sz="3200" dirty="0"/>
              <a:t>Given some data, </a:t>
            </a:r>
          </a:p>
          <a:p>
            <a:pPr>
              <a:buNone/>
            </a:pPr>
            <a:r>
              <a:rPr lang="en-US" sz="3200" dirty="0"/>
              <a:t>	&gt; </a:t>
            </a:r>
            <a:r>
              <a:rPr lang="en-US" sz="3200" b="1" dirty="0"/>
              <a:t>Pattern classification seeks to find</a:t>
            </a:r>
            <a:r>
              <a:rPr lang="en-US" sz="3200" dirty="0"/>
              <a:t> </a:t>
            </a:r>
          </a:p>
          <a:p>
            <a:pPr>
              <a:buNone/>
            </a:pPr>
            <a:r>
              <a:rPr lang="en-US" sz="3200" dirty="0"/>
              <a:t>	&gt; </a:t>
            </a:r>
            <a:r>
              <a:rPr lang="en-US" sz="3200" u="sng" dirty="0"/>
              <a:t>the most probable hypothesis</a:t>
            </a:r>
            <a:r>
              <a:rPr lang="en-US" sz="3200" dirty="0"/>
              <a:t> </a:t>
            </a:r>
          </a:p>
          <a:p>
            <a:pPr>
              <a:buNone/>
            </a:pPr>
            <a:r>
              <a:rPr lang="en-US" sz="3200" dirty="0"/>
              <a:t>	&gt; from a set of hypotheses </a:t>
            </a:r>
          </a:p>
          <a:p>
            <a:pPr>
              <a:buNone/>
            </a:pPr>
            <a:r>
              <a:rPr lang="en-US" sz="3200" dirty="0"/>
              <a:t>	— “this fish is probably a salmon.”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and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patterns can be used to </a:t>
            </a:r>
            <a:r>
              <a:rPr lang="en-US" b="1" dirty="0"/>
              <a:t>learn or estimate </a:t>
            </a:r>
            <a:r>
              <a:rPr lang="en-US" dirty="0"/>
              <a:t>the unknown parameters of the model</a:t>
            </a:r>
          </a:p>
          <a:p>
            <a:pPr lvl="1">
              <a:buNone/>
            </a:pPr>
            <a:r>
              <a:rPr lang="en-US" dirty="0"/>
              <a:t>	&gt; </a:t>
            </a:r>
            <a:r>
              <a:rPr lang="en-US" u="sng" dirty="0"/>
              <a:t>General Definition</a:t>
            </a:r>
            <a:r>
              <a:rPr lang="en-US" dirty="0"/>
              <a:t>: Learning refers to some form of algorithm for reducing the error on a set of training data</a:t>
            </a:r>
          </a:p>
          <a:p>
            <a:pPr>
              <a:buNone/>
            </a:pPr>
            <a:endParaRPr lang="en-US" dirty="0"/>
          </a:p>
          <a:p>
            <a:r>
              <a:rPr lang="en-US" i="1" dirty="0"/>
              <a:t>Gradient Descent</a:t>
            </a:r>
            <a:r>
              <a:rPr lang="en-US" dirty="0"/>
              <a:t> algorithms that </a:t>
            </a:r>
            <a:r>
              <a:rPr lang="en-US" u="sng" dirty="0">
                <a:solidFill>
                  <a:srgbClr val="0070C0"/>
                </a:solidFill>
              </a:rPr>
              <a:t>alter a classifier’s parameters </a:t>
            </a:r>
            <a:r>
              <a:rPr lang="en-US" dirty="0"/>
              <a:t>in order </a:t>
            </a:r>
            <a:r>
              <a:rPr lang="en-US" b="1" dirty="0"/>
              <a:t>to reduce an error measure</a:t>
            </a:r>
            <a:r>
              <a:rPr lang="en-US" dirty="0"/>
              <a:t> now permeate the field of statistical 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category label or cost is </a:t>
            </a:r>
            <a:r>
              <a:rPr lang="en-US" b="1" dirty="0"/>
              <a:t>provided </a:t>
            </a:r>
            <a:r>
              <a:rPr lang="en-US" u="sng" dirty="0"/>
              <a:t>for each pattern in a training set</a:t>
            </a:r>
            <a:r>
              <a:rPr lang="en-US" dirty="0"/>
              <a:t>, and </a:t>
            </a:r>
            <a:r>
              <a:rPr lang="en-US" i="1" dirty="0"/>
              <a:t>we seek to reduce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sum of the costs for these patterns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How can we be sure that a particular </a:t>
            </a:r>
            <a:r>
              <a:rPr lang="en-US" dirty="0">
                <a:solidFill>
                  <a:srgbClr val="C00000"/>
                </a:solidFill>
              </a:rPr>
              <a:t>learning </a:t>
            </a:r>
            <a:r>
              <a:rPr lang="en-US" dirty="0" err="1">
                <a:solidFill>
                  <a:srgbClr val="C00000"/>
                </a:solidFill>
              </a:rPr>
              <a:t>algo-rithm</a:t>
            </a:r>
            <a:r>
              <a:rPr lang="en-US" dirty="0">
                <a:solidFill>
                  <a:srgbClr val="C00000"/>
                </a:solidFill>
              </a:rPr>
              <a:t> is powerful enough to learn the solution to a given problem</a:t>
            </a:r>
            <a:r>
              <a:rPr lang="en-US" dirty="0"/>
              <a:t> and that it will be stable to parameter variations?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unsupervised learning or clustering there is no explicit teacher, and </a:t>
            </a:r>
            <a:r>
              <a:rPr lang="en-US" b="1" dirty="0"/>
              <a:t>the system forms clusters </a:t>
            </a:r>
            <a:r>
              <a:rPr lang="en-US" dirty="0"/>
              <a:t>or “</a:t>
            </a:r>
            <a:r>
              <a:rPr lang="en-US" b="1" dirty="0"/>
              <a:t>natural groupings</a:t>
            </a:r>
            <a:r>
              <a:rPr lang="en-US" dirty="0"/>
              <a:t>” of the </a:t>
            </a:r>
            <a:r>
              <a:rPr lang="en-US" u="sng" dirty="0"/>
              <a:t>input patterns</a:t>
            </a:r>
            <a:r>
              <a:rPr lang="en-US" dirty="0"/>
              <a:t>. </a:t>
            </a:r>
          </a:p>
          <a:p>
            <a:r>
              <a:rPr lang="en-US" i="1" dirty="0">
                <a:solidFill>
                  <a:srgbClr val="0070C0"/>
                </a:solidFill>
              </a:rPr>
              <a:t>Given a particular set of patterns or cost function</a:t>
            </a:r>
            <a:r>
              <a:rPr lang="en-US" dirty="0"/>
              <a:t>, </a:t>
            </a:r>
            <a:r>
              <a:rPr lang="en-US" u="sng" dirty="0"/>
              <a:t>different clustering algorithms</a:t>
            </a:r>
            <a:r>
              <a:rPr lang="en-US" dirty="0"/>
              <a:t> </a:t>
            </a:r>
            <a:r>
              <a:rPr lang="en-US" b="1" dirty="0"/>
              <a:t>lead to </a:t>
            </a:r>
            <a:r>
              <a:rPr lang="en-US" u="sng" dirty="0"/>
              <a:t>different clusters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Often the user will set the hypothesized number of different clusters ahead of time</a:t>
            </a:r>
          </a:p>
          <a:p>
            <a:r>
              <a:rPr lang="en-US" dirty="0"/>
              <a:t>But (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en-US" b="1" dirty="0"/>
              <a:t>how</a:t>
            </a:r>
            <a:r>
              <a:rPr lang="en-US" dirty="0"/>
              <a:t> should this be done, and (ii) </a:t>
            </a:r>
            <a:r>
              <a:rPr lang="en-US" b="1" dirty="0"/>
              <a:t>how</a:t>
            </a:r>
            <a:r>
              <a:rPr lang="en-US" dirty="0"/>
              <a:t> do we avoid inappropriate representations?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04874" y="2967335"/>
            <a:ext cx="45342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vs. 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 classification differs from </a:t>
            </a:r>
            <a:r>
              <a:rPr lang="en-US" i="1" dirty="0"/>
              <a:t>image processing</a:t>
            </a:r>
          </a:p>
          <a:p>
            <a:endParaRPr lang="en-US" i="1" dirty="0"/>
          </a:p>
          <a:p>
            <a:pPr>
              <a:buNone/>
            </a:pPr>
            <a:r>
              <a:rPr lang="en-US" i="1" dirty="0"/>
              <a:t>	In image processing, </a:t>
            </a:r>
            <a:r>
              <a:rPr lang="en-US" u="sng" dirty="0"/>
              <a:t>the </a:t>
            </a:r>
            <a:r>
              <a:rPr lang="en-US" b="1" u="sng" dirty="0"/>
              <a:t>input </a:t>
            </a:r>
            <a:r>
              <a:rPr lang="en-US" u="sng" dirty="0"/>
              <a:t>is an image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			          and </a:t>
            </a:r>
            <a:r>
              <a:rPr lang="en-US" u="sng" dirty="0"/>
              <a:t>the </a:t>
            </a:r>
            <a:r>
              <a:rPr lang="en-US" b="1" u="sng" dirty="0"/>
              <a:t>output </a:t>
            </a:r>
            <a:r>
              <a:rPr lang="en-US" u="sng" dirty="0"/>
              <a:t>is an image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vs. Feature Extraction (FE)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2331720"/>
          </a:xfrm>
        </p:spPr>
        <p:txBody>
          <a:bodyPr>
            <a:noAutofit/>
          </a:bodyPr>
          <a:lstStyle/>
          <a:p>
            <a:r>
              <a:rPr lang="en-US" sz="1800" b="1" dirty="0"/>
              <a:t>FE input </a:t>
            </a:r>
            <a:r>
              <a:rPr lang="en-US" sz="1800" dirty="0"/>
              <a:t>= a pattern; </a:t>
            </a:r>
            <a:r>
              <a:rPr lang="en-US" sz="1800" b="1" dirty="0"/>
              <a:t>FE output </a:t>
            </a:r>
            <a:r>
              <a:rPr lang="en-US" sz="1800" dirty="0"/>
              <a:t>= feature values</a:t>
            </a:r>
          </a:p>
          <a:p>
            <a:r>
              <a:rPr lang="en-US" sz="1800" b="1" dirty="0"/>
              <a:t># Features (chosen) </a:t>
            </a:r>
            <a:r>
              <a:rPr lang="en-US" sz="1800" dirty="0"/>
              <a:t>&lt; </a:t>
            </a:r>
            <a:r>
              <a:rPr lang="en-US" sz="1800" b="1" dirty="0"/>
              <a:t>Total # Features </a:t>
            </a:r>
            <a:r>
              <a:rPr lang="en-US" sz="1800" dirty="0"/>
              <a:t>(necessary to describe the complete target of interest)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/>
              <a:t>loss in information</a:t>
            </a:r>
          </a:p>
          <a:p>
            <a:r>
              <a:rPr lang="en-US" sz="1800" b="1" u="sng" dirty="0"/>
              <a:t>Associative Memory</a:t>
            </a:r>
            <a:r>
              <a:rPr lang="en-US" sz="1800" dirty="0"/>
              <a:t>: </a:t>
            </a:r>
          </a:p>
          <a:p>
            <a:pPr>
              <a:buNone/>
            </a:pPr>
            <a:r>
              <a:rPr lang="en-US" sz="1800" dirty="0"/>
              <a:t>	&gt; System Input 		=  Pattern 	</a:t>
            </a:r>
          </a:p>
          <a:p>
            <a:pPr>
              <a:buNone/>
            </a:pPr>
            <a:r>
              <a:rPr lang="en-US" sz="1800" dirty="0"/>
              <a:t>	&gt; System Output 	=  Another Pattern </a:t>
            </a:r>
          </a:p>
          <a:p>
            <a:pPr>
              <a:buNone/>
            </a:pPr>
            <a:r>
              <a:rPr lang="en-US" sz="1800" dirty="0"/>
              <a:t>				    (representative of a general group of patterns)</a:t>
            </a:r>
          </a:p>
          <a:p>
            <a:pPr>
              <a:buNone/>
            </a:pPr>
            <a:r>
              <a:rPr lang="en-US" sz="1800" dirty="0"/>
              <a:t>	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/>
              <a:t>information is reduced but rarely to the extent that P </a:t>
            </a:r>
            <a:r>
              <a:rPr lang="en-US" sz="1800" dirty="0" err="1"/>
              <a:t>classif</a:t>
            </a:r>
            <a:r>
              <a:rPr lang="en-US" sz="1800" dirty="0"/>
              <a:t>. does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4648200"/>
            <a:ext cx="80010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Because of the crucial role of a decision in PR information, it is fundamentally an </a:t>
            </a:r>
            <a:r>
              <a:rPr lang="en-US" b="1" i="1" dirty="0"/>
              <a:t>information reduction process</a:t>
            </a:r>
            <a:r>
              <a:rPr lang="en-US" dirty="0"/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5562600"/>
            <a:ext cx="822960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Classification Step  = even more radical loss of information (reducing the original  [</a:t>
            </a:r>
            <a:r>
              <a:rPr lang="en-US" dirty="0" err="1"/>
              <a:t>n×Kbits</a:t>
            </a:r>
            <a:r>
              <a:rPr lang="en-US" dirty="0"/>
              <a:t>] (e.g. </a:t>
            </a:r>
            <a:r>
              <a:rPr lang="en-US" b="1" dirty="0"/>
              <a:t>representing an image</a:t>
            </a:r>
            <a:r>
              <a:rPr lang="en-US" dirty="0"/>
              <a:t>) </a:t>
            </a:r>
            <a:r>
              <a:rPr lang="en-US" u="sng" dirty="0"/>
              <a:t>down to just a few bits </a:t>
            </a:r>
            <a:r>
              <a:rPr lang="en-US" b="1" dirty="0"/>
              <a:t>representing the chosen category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i.e.</a:t>
            </a:r>
            <a:r>
              <a:rPr lang="en-US" b="1" dirty="0"/>
              <a:t> </a:t>
            </a:r>
            <a:r>
              <a:rPr lang="en-US" dirty="0"/>
              <a:t>a single bit in our fish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Homeworks</a:t>
            </a:r>
            <a:r>
              <a:rPr lang="en-US" dirty="0"/>
              <a:t> 1 and 2: Expected by this Sunday, Jan 21</a:t>
            </a:r>
            <a:r>
              <a:rPr lang="en-US" baseline="30000" dirty="0"/>
              <a:t>st</a:t>
            </a:r>
            <a:r>
              <a:rPr lang="en-US" dirty="0"/>
              <a:t> 5pm.</a:t>
            </a:r>
          </a:p>
          <a:p>
            <a:endParaRPr lang="en-US" dirty="0"/>
          </a:p>
          <a:p>
            <a:r>
              <a:rPr lang="en-US" dirty="0"/>
              <a:t>Project: to be picked by Jan 19</a:t>
            </a:r>
            <a:r>
              <a:rPr lang="en-US" baseline="30000" dirty="0"/>
              <a:t>th</a:t>
            </a:r>
            <a:r>
              <a:rPr lang="en-US" dirty="0"/>
              <a:t> &gt; send me an email with your team and topic</a:t>
            </a:r>
          </a:p>
          <a:p>
            <a:endParaRPr lang="en-US" dirty="0"/>
          </a:p>
          <a:p>
            <a:r>
              <a:rPr lang="en-US" dirty="0"/>
              <a:t>Jan 31</a:t>
            </a:r>
            <a:r>
              <a:rPr lang="en-US" baseline="30000" dirty="0"/>
              <a:t>st</a:t>
            </a:r>
            <a:r>
              <a:rPr lang="en-US" dirty="0"/>
              <a:t> Deadline for Report #1 (topic into and literature review)</a:t>
            </a:r>
          </a:p>
          <a:p>
            <a:endParaRPr lang="en-US" dirty="0"/>
          </a:p>
          <a:p>
            <a:r>
              <a:rPr lang="en-US" dirty="0"/>
              <a:t>End of Feb 28</a:t>
            </a:r>
            <a:r>
              <a:rPr lang="en-US" baseline="30000" dirty="0"/>
              <a:t>th</a:t>
            </a:r>
            <a:r>
              <a:rPr lang="en-US" dirty="0"/>
              <a:t> – deadline for project report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PR Flow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-12000" contrast="20000"/>
          </a:blip>
          <a:srcRect/>
          <a:stretch>
            <a:fillRect/>
          </a:stretch>
        </p:blipFill>
        <p:spPr bwMode="auto">
          <a:xfrm>
            <a:off x="2514600" y="1774656"/>
            <a:ext cx="4114800" cy="477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Recognition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56B3D-8988-4639-A8FA-CCD603D2D32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1997839"/>
            <a:ext cx="8001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• Sensing</a:t>
            </a:r>
          </a:p>
          <a:p>
            <a:pPr lvl="1"/>
            <a:r>
              <a:rPr lang="en-US" sz="2800" dirty="0"/>
              <a:t>– Use of a transducer (camera or microphone)</a:t>
            </a:r>
          </a:p>
          <a:p>
            <a:pPr marL="742950" lvl="1" indent="-285750"/>
            <a:r>
              <a:rPr lang="en-US" sz="2800" dirty="0"/>
              <a:t>– PR system depends of the </a:t>
            </a:r>
            <a:r>
              <a:rPr lang="en-US" sz="2800" b="1" dirty="0"/>
              <a:t>bandwidth</a:t>
            </a:r>
            <a:r>
              <a:rPr lang="en-US" sz="2800" dirty="0"/>
              <a:t> and the</a:t>
            </a:r>
          </a:p>
          <a:p>
            <a:pPr marL="742950" lvl="1" indent="-285750"/>
            <a:r>
              <a:rPr lang="en-US" sz="2800" dirty="0"/>
              <a:t>	</a:t>
            </a:r>
            <a:r>
              <a:rPr lang="en-US" sz="2800" b="1" dirty="0"/>
              <a:t>resolution sensitivity distortion </a:t>
            </a:r>
            <a:r>
              <a:rPr lang="en-US" sz="2800" dirty="0"/>
              <a:t>of the transducer</a:t>
            </a:r>
          </a:p>
          <a:p>
            <a:endParaRPr lang="en-US" sz="2800" dirty="0"/>
          </a:p>
          <a:p>
            <a:r>
              <a:rPr lang="en-US" sz="3200" dirty="0"/>
              <a:t>• Segmentation and grouping</a:t>
            </a:r>
          </a:p>
          <a:p>
            <a:pPr marL="742950" lvl="1" indent="-285750"/>
            <a:r>
              <a:rPr lang="en-US" sz="2800" dirty="0"/>
              <a:t>– Patterns should be well separated and should not overlap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13575</TotalTime>
  <Words>2598</Words>
  <Application>Microsoft Macintosh PowerPoint</Application>
  <PresentationFormat>On-screen Show (4:3)</PresentationFormat>
  <Paragraphs>296</Paragraphs>
  <Slides>43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Andalus</vt:lpstr>
      <vt:lpstr>Arial</vt:lpstr>
      <vt:lpstr>Calibri</vt:lpstr>
      <vt:lpstr>Calibri Light</vt:lpstr>
      <vt:lpstr>Wingdings</vt:lpstr>
      <vt:lpstr>Office Theme</vt:lpstr>
      <vt:lpstr>Pattern Recognition ECSE 4410/6410 CAPA  Spring 2022  Supportive Material Part II </vt:lpstr>
      <vt:lpstr>PowerPoint Presentation</vt:lpstr>
      <vt:lpstr>Hypothesis Testing vs. PR    (1/2)</vt:lpstr>
      <vt:lpstr>Hypothesis Testing vs. PR    cont.</vt:lpstr>
      <vt:lpstr>PR vs. Image Processing</vt:lpstr>
      <vt:lpstr>PR vs. Feature Extraction (FE)</vt:lpstr>
      <vt:lpstr>Class Updates</vt:lpstr>
      <vt:lpstr>PR Flow Chart</vt:lpstr>
      <vt:lpstr>Pattern Recognition Systems</vt:lpstr>
      <vt:lpstr>Pattern Recognition Systems</vt:lpstr>
      <vt:lpstr>The Design Cycle</vt:lpstr>
      <vt:lpstr>The Design Cycle</vt:lpstr>
      <vt:lpstr>Feature Extraction</vt:lpstr>
      <vt:lpstr>PowerPoint Presentation</vt:lpstr>
      <vt:lpstr>PowerPoint Presentation</vt:lpstr>
      <vt:lpstr>Noise</vt:lpstr>
      <vt:lpstr>Noise - Example</vt:lpstr>
      <vt:lpstr>Noise - Example</vt:lpstr>
      <vt:lpstr>Over-fitting</vt:lpstr>
      <vt:lpstr>Model Selection</vt:lpstr>
      <vt:lpstr>Prior Knowledge</vt:lpstr>
      <vt:lpstr>Missing Features</vt:lpstr>
      <vt:lpstr>Missing Features - Example</vt:lpstr>
      <vt:lpstr>Segmentation</vt:lpstr>
      <vt:lpstr>Context</vt:lpstr>
      <vt:lpstr>Invariances</vt:lpstr>
      <vt:lpstr>Invariances cont.</vt:lpstr>
      <vt:lpstr>Orientation</vt:lpstr>
      <vt:lpstr>Size</vt:lpstr>
      <vt:lpstr>Size - Example</vt:lpstr>
      <vt:lpstr>Rate at which patterns evolve…</vt:lpstr>
      <vt:lpstr>Why FR is Difficult?</vt:lpstr>
      <vt:lpstr>DEFORMATIONS</vt:lpstr>
      <vt:lpstr>PowerPoint Presentation</vt:lpstr>
      <vt:lpstr>Symmetry</vt:lpstr>
      <vt:lpstr>Evidence Pooling</vt:lpstr>
      <vt:lpstr>Evidence Pooling</vt:lpstr>
      <vt:lpstr>Costs and Risks</vt:lpstr>
      <vt:lpstr>Computational Complexity</vt:lpstr>
      <vt:lpstr>Learning and Adaptation</vt:lpstr>
      <vt:lpstr>Supervised Learning</vt:lpstr>
      <vt:lpstr>Unsupervised Learning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Recognition  Course Plan  Spring 2013</dc:title>
  <dc:creator>Mahos</dc:creator>
  <cp:lastModifiedBy>Thirimachos Bourlai</cp:lastModifiedBy>
  <cp:revision>247</cp:revision>
  <dcterms:created xsi:type="dcterms:W3CDTF">2013-01-07T17:01:04Z</dcterms:created>
  <dcterms:modified xsi:type="dcterms:W3CDTF">2022-09-15T17:56:57Z</dcterms:modified>
</cp:coreProperties>
</file>